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0" r:id="rId2"/>
    <p:sldId id="358" r:id="rId3"/>
    <p:sldId id="273" r:id="rId4"/>
    <p:sldId id="272" r:id="rId5"/>
    <p:sldId id="279" r:id="rId6"/>
    <p:sldId id="278" r:id="rId7"/>
    <p:sldId id="277" r:id="rId8"/>
    <p:sldId id="280" r:id="rId9"/>
    <p:sldId id="276" r:id="rId10"/>
    <p:sldId id="275" r:id="rId11"/>
    <p:sldId id="292" r:id="rId12"/>
    <p:sldId id="274" r:id="rId13"/>
    <p:sldId id="281" r:id="rId14"/>
    <p:sldId id="282" r:id="rId15"/>
    <p:sldId id="285" r:id="rId16"/>
    <p:sldId id="283" r:id="rId17"/>
    <p:sldId id="291" r:id="rId18"/>
    <p:sldId id="290" r:id="rId19"/>
    <p:sldId id="288" r:id="rId20"/>
    <p:sldId id="286" r:id="rId21"/>
    <p:sldId id="299" r:id="rId22"/>
    <p:sldId id="296" r:id="rId23"/>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06" userDrawn="1">
          <p15:clr>
            <a:srgbClr val="A4A3A4"/>
          </p15:clr>
        </p15:guide>
        <p15:guide id="2" pos="68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8391"/>
    <a:srgbClr val="4AA1C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14" autoAdjust="0"/>
  </p:normalViewPr>
  <p:slideViewPr>
    <p:cSldViewPr>
      <p:cViewPr varScale="1">
        <p:scale>
          <a:sx n="94" d="100"/>
          <a:sy n="94" d="100"/>
        </p:scale>
        <p:origin x="469" y="37"/>
      </p:cViewPr>
      <p:guideLst>
        <p:guide orient="horz" pos="1706"/>
        <p:guide pos="68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é Gehring" userId="47066255064feddb" providerId="LiveId" clId="{D3CB6A16-3EF2-4C82-B630-3B7FD28B9A59}"/>
    <pc:docChg chg="undo custSel modSld">
      <pc:chgData name="René Gehring" userId="47066255064feddb" providerId="LiveId" clId="{D3CB6A16-3EF2-4C82-B630-3B7FD28B9A59}" dt="2022-11-25T16:26:51.068" v="7" actId="20577"/>
      <pc:docMkLst>
        <pc:docMk/>
      </pc:docMkLst>
      <pc:sldChg chg="modSp mod">
        <pc:chgData name="René Gehring" userId="47066255064feddb" providerId="LiveId" clId="{D3CB6A16-3EF2-4C82-B630-3B7FD28B9A59}" dt="2022-11-25T16:25:32.147" v="0" actId="14100"/>
        <pc:sldMkLst>
          <pc:docMk/>
          <pc:sldMk cId="97771319" sldId="276"/>
        </pc:sldMkLst>
        <pc:spChg chg="mod">
          <ac:chgData name="René Gehring" userId="47066255064feddb" providerId="LiveId" clId="{D3CB6A16-3EF2-4C82-B630-3B7FD28B9A59}" dt="2022-11-25T16:25:32.147" v="0" actId="14100"/>
          <ac:spMkLst>
            <pc:docMk/>
            <pc:sldMk cId="97771319" sldId="276"/>
            <ac:spMk id="3" creationId="{00000000-0000-0000-0000-000000000000}"/>
          </ac:spMkLst>
        </pc:spChg>
      </pc:sldChg>
      <pc:sldChg chg="modSp mod">
        <pc:chgData name="René Gehring" userId="47066255064feddb" providerId="LiveId" clId="{D3CB6A16-3EF2-4C82-B630-3B7FD28B9A59}" dt="2022-11-25T16:26:51.068" v="7" actId="20577"/>
        <pc:sldMkLst>
          <pc:docMk/>
          <pc:sldMk cId="3563094887" sldId="292"/>
        </pc:sldMkLst>
        <pc:spChg chg="mod">
          <ac:chgData name="René Gehring" userId="47066255064feddb" providerId="LiveId" clId="{D3CB6A16-3EF2-4C82-B630-3B7FD28B9A59}" dt="2022-11-25T16:26:51.068" v="7" actId="20577"/>
          <ac:spMkLst>
            <pc:docMk/>
            <pc:sldMk cId="3563094887" sldId="29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CC963C2-1789-48B6-8626-10611B95AC4F}" type="datetimeFigureOut">
              <a:rPr lang="de-DE" smtClean="0"/>
              <a:t>25.11.2022</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700C9A8-22FA-42CA-9CAE-B6C9BE63C8FF}" type="slidenum">
              <a:rPr lang="de-DE" smtClean="0"/>
              <a:t>‹Nr.›</a:t>
            </a:fld>
            <a:endParaRPr lang="de-DE"/>
          </a:p>
        </p:txBody>
      </p:sp>
    </p:spTree>
    <p:extLst>
      <p:ext uri="{BB962C8B-B14F-4D97-AF65-F5344CB8AC3E}">
        <p14:creationId xmlns:p14="http://schemas.microsoft.com/office/powerpoint/2010/main" val="2285196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blatt 1">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6"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tx1"/>
                </a:solidFill>
                <a:latin typeface="Noto Sans" panose="020B0502040504020204" pitchFamily="34" charset="0"/>
              </a:defRPr>
            </a:lvl1pPr>
          </a:lstStyle>
          <a:p>
            <a:r>
              <a:rPr lang="de-DE" dirty="0"/>
              <a:t>Hier ist Platz für den </a:t>
            </a:r>
            <a:br>
              <a:rPr lang="de-DE" dirty="0"/>
            </a:br>
            <a:r>
              <a:rPr lang="de-DE" dirty="0"/>
              <a:t>(mehrzeiligen) Titel</a:t>
            </a: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1"/>
          </a:xfrm>
          <a:prstGeom prst="rect">
            <a:avLst/>
          </a:prstGeom>
        </p:spPr>
      </p:pic>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tx1"/>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123781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6863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blatt 2">
    <p:spTree>
      <p:nvGrpSpPr>
        <p:cNvPr id="1" name=""/>
        <p:cNvGrpSpPr/>
        <p:nvPr/>
      </p:nvGrpSpPr>
      <p:grpSpPr>
        <a:xfrm>
          <a:off x="0" y="0"/>
          <a:ext cx="0" cy="0"/>
          <a:chOff x="0" y="0"/>
          <a:chExt cx="0" cy="0"/>
        </a:xfrm>
      </p:grpSpPr>
      <p:sp>
        <p:nvSpPr>
          <p:cNvPr id="5" name="Rechteck 4"/>
          <p:cNvSpPr/>
          <p:nvPr userDrawn="1"/>
        </p:nvSpPr>
        <p:spPr>
          <a:xfrm>
            <a:off x="10464000" y="0"/>
            <a:ext cx="1728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0"/>
          </a:xfrm>
          <a:prstGeom prst="rect">
            <a:avLst/>
          </a:prstGeom>
        </p:spPr>
      </p:pic>
      <p:sp>
        <p:nvSpPr>
          <p:cNvPr id="13"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accent3"/>
                </a:solidFill>
                <a:latin typeface="Noto Sans" panose="020B0502040504020204" pitchFamily="34" charset="0"/>
              </a:defRPr>
            </a:lvl1pPr>
          </a:lstStyle>
          <a:p>
            <a:r>
              <a:rPr lang="de-DE" dirty="0"/>
              <a:t>Hier ist Platz für den </a:t>
            </a:r>
            <a:br>
              <a:rPr lang="de-DE" dirty="0"/>
            </a:br>
            <a:r>
              <a:rPr lang="de-DE" dirty="0"/>
              <a:t>(mehrzeiligen) Titel</a:t>
            </a:r>
          </a:p>
        </p:txBody>
      </p:sp>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accent3"/>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11832340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xt">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9"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03328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2 Spalten">
    <p:spTree>
      <p:nvGrpSpPr>
        <p:cNvPr id="1" name=""/>
        <p:cNvGrpSpPr/>
        <p:nvPr/>
      </p:nvGrpSpPr>
      <p:grpSpPr>
        <a:xfrm>
          <a:off x="0" y="0"/>
          <a:ext cx="0" cy="0"/>
          <a:chOff x="0" y="0"/>
          <a:chExt cx="0" cy="0"/>
        </a:xfrm>
      </p:grpSpPr>
      <p:sp>
        <p:nvSpPr>
          <p:cNvPr id="4" name="Inhaltsplatzhalter 2"/>
          <p:cNvSpPr>
            <a:spLocks noGrp="1"/>
          </p:cNvSpPr>
          <p:nvPr>
            <p:ph sz="half" idx="10"/>
          </p:nvPr>
        </p:nvSpPr>
        <p:spPr>
          <a:xfrm>
            <a:off x="600000"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5" name="Inhaltsplatzhalter 3"/>
          <p:cNvSpPr>
            <a:spLocks noGrp="1"/>
          </p:cNvSpPr>
          <p:nvPr>
            <p:ph sz="half" idx="2"/>
          </p:nvPr>
        </p:nvSpPr>
        <p:spPr>
          <a:xfrm>
            <a:off x="5244405"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Vergleich/Gegenüberstellung</a:t>
            </a:r>
            <a:endParaRPr lang="en-US" dirty="0"/>
          </a:p>
        </p:txBody>
      </p:sp>
    </p:spTree>
    <p:extLst>
      <p:ext uri="{BB962C8B-B14F-4D97-AF65-F5344CB8AC3E}">
        <p14:creationId xmlns:p14="http://schemas.microsoft.com/office/powerpoint/2010/main" val="383381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zentriert">
    <p:spTree>
      <p:nvGrpSpPr>
        <p:cNvPr id="1" name=""/>
        <p:cNvGrpSpPr/>
        <p:nvPr/>
      </p:nvGrpSpPr>
      <p:grpSpPr>
        <a:xfrm>
          <a:off x="0" y="0"/>
          <a:ext cx="0" cy="0"/>
          <a:chOff x="0" y="0"/>
          <a:chExt cx="0" cy="0"/>
        </a:xfrm>
      </p:grpSpPr>
      <p:sp>
        <p:nvSpPr>
          <p:cNvPr id="3" name="Textplatzhalter 5"/>
          <p:cNvSpPr>
            <a:spLocks noGrp="1"/>
          </p:cNvSpPr>
          <p:nvPr>
            <p:ph type="body" sz="quarter" idx="12" hasCustomPrompt="1"/>
          </p:nvPr>
        </p:nvSpPr>
        <p:spPr>
          <a:xfrm>
            <a:off x="599999" y="549277"/>
            <a:ext cx="9144405" cy="5760044"/>
          </a:xfrm>
          <a:prstGeom prst="rect">
            <a:avLst/>
          </a:prstGeom>
        </p:spPr>
        <p:txBody>
          <a:bodyPr anchor="ctr" anchorCtr="1"/>
          <a:lstStyle>
            <a:lvl1pPr marL="0" indent="0" algn="ctr">
              <a:buNone/>
              <a:defRPr i="0">
                <a:solidFill>
                  <a:schemeClr val="accent3"/>
                </a:solidFill>
                <a:latin typeface="Noto Serif" panose="020B0502040504020204" pitchFamily="34" charset="0"/>
              </a:defRPr>
            </a:lvl1pPr>
          </a:lstStyle>
          <a:p>
            <a:pPr lvl="0"/>
            <a:r>
              <a:rPr lang="de-DE" dirty="0"/>
              <a:t>Bibeltext hier einfügen</a:t>
            </a:r>
          </a:p>
          <a:p>
            <a:pPr lvl="0"/>
            <a:r>
              <a:rPr lang="de-DE" dirty="0"/>
              <a:t>{ Johannes 3,16 }</a:t>
            </a:r>
          </a:p>
        </p:txBody>
      </p:sp>
    </p:spTree>
    <p:extLst>
      <p:ext uri="{BB962C8B-B14F-4D97-AF65-F5344CB8AC3E}">
        <p14:creationId xmlns:p14="http://schemas.microsoft.com/office/powerpoint/2010/main" val="203196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Spalte rechts">
    <p:spTree>
      <p:nvGrpSpPr>
        <p:cNvPr id="1" name=""/>
        <p:cNvGrpSpPr/>
        <p:nvPr/>
      </p:nvGrpSpPr>
      <p:grpSpPr>
        <a:xfrm>
          <a:off x="0" y="0"/>
          <a:ext cx="0" cy="0"/>
          <a:chOff x="0" y="0"/>
          <a:chExt cx="0" cy="0"/>
        </a:xfrm>
      </p:grpSpPr>
      <p:sp>
        <p:nvSpPr>
          <p:cNvPr id="9" name="Bildplatzhalter 2"/>
          <p:cNvSpPr>
            <a:spLocks noGrp="1"/>
          </p:cNvSpPr>
          <p:nvPr>
            <p:ph type="pic" idx="11"/>
          </p:nvPr>
        </p:nvSpPr>
        <p:spPr>
          <a:xfrm>
            <a:off x="10473600" y="0"/>
            <a:ext cx="1718400" cy="6858000"/>
          </a:xfrm>
          <a:prstGeom prst="rect">
            <a:avLst/>
          </a:prstGeom>
        </p:spPr>
        <p:txBody>
          <a:bodyPr/>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12"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74796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großes Bild">
    <p:spTree>
      <p:nvGrpSpPr>
        <p:cNvPr id="1" name=""/>
        <p:cNvGrpSpPr/>
        <p:nvPr/>
      </p:nvGrpSpPr>
      <p:grpSpPr>
        <a:xfrm>
          <a:off x="0" y="0"/>
          <a:ext cx="0" cy="0"/>
          <a:chOff x="0" y="0"/>
          <a:chExt cx="0" cy="0"/>
        </a:xfrm>
      </p:grpSpPr>
      <p:sp>
        <p:nvSpPr>
          <p:cNvPr id="5" name="Bildplatzhalter 2"/>
          <p:cNvSpPr>
            <a:spLocks noGrp="1"/>
          </p:cNvSpPr>
          <p:nvPr>
            <p:ph type="pic" idx="10"/>
          </p:nvPr>
        </p:nvSpPr>
        <p:spPr>
          <a:xfrm>
            <a:off x="0" y="0"/>
            <a:ext cx="10464000" cy="6858000"/>
          </a:xfrm>
          <a:prstGeom prst="rect">
            <a:avLst/>
          </a:prstGeom>
        </p:spPr>
        <p:txBody>
          <a:bodyPr>
            <a:normAutofit/>
          </a:bodyPr>
          <a:lstStyle>
            <a:lvl1pPr marL="0" indent="0" algn="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2"/>
          <p:cNvSpPr>
            <a:spLocks noGrp="1"/>
          </p:cNvSpPr>
          <p:nvPr>
            <p:ph type="body" idx="1" hasCustomPrompt="1"/>
          </p:nvPr>
        </p:nvSpPr>
        <p:spPr>
          <a:xfrm>
            <a:off x="548005" y="548680"/>
            <a:ext cx="9364419" cy="1008112"/>
          </a:xfrm>
          <a:prstGeom prst="rect">
            <a:avLst/>
          </a:prstGeom>
        </p:spPr>
        <p:txBody>
          <a:bodyPr anchor="t" anchorCtr="0">
            <a:noAutofit/>
          </a:bodyPr>
          <a:lstStyle>
            <a:lvl1pPr marL="0" indent="0">
              <a:spcBef>
                <a:spcPts val="0"/>
              </a:spcBef>
              <a:buNone/>
              <a:defRPr sz="2000" b="0" baseline="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Bildtext in weiß oder grau</a:t>
            </a:r>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363022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Hintergrund farbig, Text weiß">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sp>
        <p:nvSpPr>
          <p:cNvPr id="9" name="Title 9"/>
          <p:cNvSpPr>
            <a:spLocks noGrp="1"/>
          </p:cNvSpPr>
          <p:nvPr>
            <p:ph type="title" hasCustomPrompt="1"/>
          </p:nvPr>
        </p:nvSpPr>
        <p:spPr>
          <a:xfrm>
            <a:off x="579087" y="552209"/>
            <a:ext cx="9165318" cy="716551"/>
          </a:xfrm>
          <a:prstGeom prst="rect">
            <a:avLst/>
          </a:prstGeom>
        </p:spPr>
        <p:txBody>
          <a:bodyPr/>
          <a:lstStyle>
            <a:lvl1pPr>
              <a:defRPr sz="3400">
                <a:solidFill>
                  <a:schemeClr val="tx1"/>
                </a:solidFill>
              </a:defRPr>
            </a:lvl1pPr>
          </a:lstStyle>
          <a:p>
            <a:r>
              <a:rPr lang="de-DE" dirty="0"/>
              <a:t>Titel einfügen</a:t>
            </a:r>
            <a:endParaRPr lang="en-US" dirty="0"/>
          </a:p>
        </p:txBody>
      </p:sp>
      <p:sp>
        <p:nvSpPr>
          <p:cNvPr id="1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solidFill>
                  <a:schemeClr val="tx1"/>
                </a:solidFill>
              </a:defRPr>
            </a:lvl1pPr>
            <a:lvl2pPr>
              <a:defRPr sz="2400">
                <a:solidFill>
                  <a:schemeClr val="tx1"/>
                </a:solidFill>
              </a:defRPr>
            </a:lvl2pPr>
            <a:lvl3pPr>
              <a:defRPr sz="2400">
                <a:solidFill>
                  <a:schemeClr val="tx1"/>
                </a:solidFill>
              </a:defRPr>
            </a:lvl3pPr>
            <a:lvl4pPr>
              <a:defRPr>
                <a:solidFill>
                  <a:schemeClr val="tx1"/>
                </a:solidFill>
              </a:defRPr>
            </a:lvl4pPr>
            <a:lvl5pPr>
              <a:defRPr>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2659111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intergrund Raster">
    <p:spTree>
      <p:nvGrpSpPr>
        <p:cNvPr id="1" name=""/>
        <p:cNvGrpSpPr/>
        <p:nvPr/>
      </p:nvGrpSpPr>
      <p:grpSpPr>
        <a:xfrm>
          <a:off x="0" y="0"/>
          <a:ext cx="0" cy="0"/>
          <a:chOff x="0" y="0"/>
          <a:chExt cx="0" cy="0"/>
        </a:xfrm>
      </p:grpSpPr>
      <p:sp>
        <p:nvSpPr>
          <p:cNvPr id="2" name="Rechteck 1"/>
          <p:cNvSpPr/>
          <p:nvPr userDrawn="1"/>
        </p:nvSpPr>
        <p:spPr>
          <a:xfrm>
            <a:off x="104496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cxnSp>
        <p:nvCxnSpPr>
          <p:cNvPr id="11" name="Gerader Verbinder 10"/>
          <p:cNvCxnSpPr/>
          <p:nvPr userDrawn="1"/>
        </p:nvCxnSpPr>
        <p:spPr>
          <a:xfrm>
            <a:off x="174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userDrawn="1"/>
        </p:nvCxnSpPr>
        <p:spPr>
          <a:xfrm>
            <a:off x="34800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userDrawn="1"/>
        </p:nvCxnSpPr>
        <p:spPr>
          <a:xfrm>
            <a:off x="522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userDrawn="1"/>
        </p:nvCxnSpPr>
        <p:spPr>
          <a:xfrm>
            <a:off x="69648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userDrawn="1"/>
        </p:nvCxnSpPr>
        <p:spPr>
          <a:xfrm>
            <a:off x="87072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19"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2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8427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9" name="Grafik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48395" y="6410431"/>
            <a:ext cx="1680000" cy="186297"/>
          </a:xfrm>
          <a:prstGeom prst="rect">
            <a:avLst/>
          </a:prstGeom>
        </p:spPr>
      </p:pic>
      <p:sp>
        <p:nvSpPr>
          <p:cNvPr id="7" name="Rechteck 6"/>
          <p:cNvSpPr/>
          <p:nvPr userDrawn="1"/>
        </p:nvSpPr>
        <p:spPr>
          <a:xfrm>
            <a:off x="104640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11" name="Grafik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Tree>
    <p:extLst>
      <p:ext uri="{BB962C8B-B14F-4D97-AF65-F5344CB8AC3E}">
        <p14:creationId xmlns:p14="http://schemas.microsoft.com/office/powerpoint/2010/main" val="279169620"/>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86" r:id="rId3"/>
    <p:sldLayoutId id="2147483673" r:id="rId4"/>
    <p:sldLayoutId id="2147483660" r:id="rId5"/>
    <p:sldLayoutId id="2147483672" r:id="rId6"/>
    <p:sldLayoutId id="2147483654" r:id="rId7"/>
    <p:sldLayoutId id="2147483658" r:id="rId8"/>
    <p:sldLayoutId id="2147483663" r:id="rId9"/>
    <p:sldLayoutId id="2147483659" r:id="rId10"/>
  </p:sldLayoutIdLst>
  <p:txStyles>
    <p:titleStyle>
      <a:lvl1pPr marL="0" indent="0" algn="l" defTabSz="914400" rtl="0" eaLnBrk="1" latinLnBrk="0" hangingPunct="1">
        <a:spcBef>
          <a:spcPct val="0"/>
        </a:spcBef>
        <a:buNone/>
        <a:defRPr sz="4400" kern="1200">
          <a:solidFill>
            <a:schemeClr val="accent4"/>
          </a:solidFill>
          <a:latin typeface="Noto Serif" panose="020B0502040504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Noto Sans" panose="020B0502040504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Noto Sans" panose="020B0502040504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Noto Sans" panose="020B0502040504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1484785"/>
            <a:ext cx="7631752" cy="1152128"/>
          </a:xfrm>
        </p:spPr>
        <p:txBody>
          <a:bodyPr>
            <a:noAutofit/>
          </a:bodyPr>
          <a:lstStyle/>
          <a:p>
            <a:r>
              <a:rPr lang="de-DE" sz="6000" kern="0" cap="none" dirty="0">
                <a:ln w="6350">
                  <a:noFill/>
                </a:ln>
                <a:effectLst>
                  <a:outerShdw blurRad="38100" dist="38100" dir="2700000" algn="tl">
                    <a:srgbClr val="000000">
                      <a:alpha val="43137"/>
                    </a:srgbClr>
                  </a:outerShdw>
                </a:effectLst>
                <a:latin typeface="Noto Sans" panose="020B0502040504020204"/>
              </a:rPr>
              <a:t>Adventgemeinde </a:t>
            </a:r>
            <a:br>
              <a:rPr lang="de-DE" sz="6000" kern="0" cap="none" dirty="0">
                <a:ln w="6350">
                  <a:noFill/>
                </a:ln>
                <a:effectLst>
                  <a:outerShdw blurRad="38100" dist="38100" dir="2700000" algn="tl">
                    <a:srgbClr val="000000">
                      <a:alpha val="43137"/>
                    </a:srgbClr>
                  </a:outerShdw>
                </a:effectLst>
                <a:latin typeface="Noto Sans" panose="020B0502040504020204"/>
              </a:rPr>
            </a:br>
            <a:r>
              <a:rPr lang="de-DE" sz="6000" kern="0" cap="none" dirty="0">
                <a:ln w="6350">
                  <a:noFill/>
                </a:ln>
                <a:effectLst>
                  <a:outerShdw blurRad="38100" dist="38100" dir="2700000" algn="tl">
                    <a:srgbClr val="000000">
                      <a:alpha val="43137"/>
                    </a:srgbClr>
                  </a:outerShdw>
                </a:effectLst>
                <a:latin typeface="Noto Sans" panose="020B0502040504020204"/>
              </a:rPr>
              <a:t>in der Bedrängnis</a:t>
            </a:r>
            <a:endParaRPr lang="de-DE" sz="5000" dirty="0">
              <a:ea typeface="Noto Sans" panose="020B0502040504020204" pitchFamily="34" charset="0"/>
              <a:cs typeface="Noto Sans" panose="020B0502040504020204" pitchFamily="34" charset="0"/>
            </a:endParaRPr>
          </a:p>
        </p:txBody>
      </p:sp>
      <p:sp>
        <p:nvSpPr>
          <p:cNvPr id="3" name="Inhaltsplatzhalter 2"/>
          <p:cNvSpPr>
            <a:spLocks noGrp="1"/>
          </p:cNvSpPr>
          <p:nvPr>
            <p:ph idx="1"/>
          </p:nvPr>
        </p:nvSpPr>
        <p:spPr>
          <a:xfrm>
            <a:off x="1312268" y="3068959"/>
            <a:ext cx="7838176" cy="2304256"/>
          </a:xfrm>
        </p:spPr>
        <p:txBody>
          <a:bodyPr>
            <a:noAutofit/>
          </a:bodyPr>
          <a:lstStyle/>
          <a:p>
            <a:r>
              <a:rPr lang="de-DE" sz="4400" dirty="0">
                <a:effectLst>
                  <a:outerShdw blurRad="38100" dist="38100" dir="2700000" algn="tl">
                    <a:srgbClr val="000000">
                      <a:alpha val="43137"/>
                    </a:srgbClr>
                  </a:outerShdw>
                </a:effectLst>
                <a:latin typeface="Noto Sans" panose="020B0502040504020204"/>
              </a:rPr>
              <a:t>Wie alles begann:</a:t>
            </a:r>
          </a:p>
          <a:p>
            <a:r>
              <a:rPr lang="de-DE" sz="4400" dirty="0">
                <a:effectLst>
                  <a:outerShdw blurRad="38100" dist="38100" dir="2700000" algn="tl">
                    <a:srgbClr val="000000">
                      <a:alpha val="43137"/>
                    </a:srgbClr>
                  </a:outerShdw>
                </a:effectLst>
                <a:latin typeface="Noto Sans" panose="020B0502040504020204"/>
              </a:rPr>
              <a:t>Die Alpha-Krise</a:t>
            </a:r>
          </a:p>
        </p:txBody>
      </p:sp>
    </p:spTree>
    <p:extLst>
      <p:ext uri="{BB962C8B-B14F-4D97-AF65-F5344CB8AC3E}">
        <p14:creationId xmlns:p14="http://schemas.microsoft.com/office/powerpoint/2010/main" val="3320355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896544"/>
          </a:xfrm>
          <a:prstGeom prst="rect">
            <a:avLst/>
          </a:prstGeom>
        </p:spPr>
        <p:txBody>
          <a:bodyPr/>
          <a:lstStyle/>
          <a:p>
            <a:pPr marL="0" indent="0">
              <a:lnSpc>
                <a:spcPct val="150000"/>
              </a:lnSpc>
              <a:buNone/>
            </a:pPr>
            <a:r>
              <a:rPr lang="de-DE" sz="2400" b="1" i="1" kern="0" dirty="0">
                <a:ln w="6350">
                  <a:noFill/>
                </a:ln>
                <a:latin typeface="Noto Sans" panose="020B0502040504020204"/>
              </a:rPr>
              <a:t>Die Alpha-Krise: Vorgeschichte</a:t>
            </a:r>
          </a:p>
          <a:p>
            <a:pPr lvl="1">
              <a:lnSpc>
                <a:spcPct val="150000"/>
              </a:lnSpc>
            </a:pPr>
            <a:endParaRPr lang="de-DE" sz="1000" kern="0" dirty="0">
              <a:ln w="6350">
                <a:noFill/>
              </a:ln>
              <a:latin typeface="Noto Sans" panose="020B0502040504020204"/>
            </a:endParaRPr>
          </a:p>
          <a:p>
            <a:pPr marL="342900" indent="-342900">
              <a:lnSpc>
                <a:spcPct val="150000"/>
              </a:lnSpc>
              <a:buFont typeface="Wingdings" panose="05000000000000000000" pitchFamily="2" charset="2"/>
              <a:buChar char="v"/>
            </a:pPr>
            <a:r>
              <a:rPr lang="de-DE" sz="2000" b="1" kern="0" dirty="0">
                <a:ln w="6350">
                  <a:noFill/>
                </a:ln>
                <a:latin typeface="Noto Sans" panose="020B0502040504020204"/>
              </a:rPr>
              <a:t>John H. Kellogg (1852-1943)</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1897 lief der 30-Jahres Vertrag des Sanatoriums als Körperschaft aus; staatliche Vorgaben erforderten eine Neugründung</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Kellogg änderte dabei die Statuten:</a:t>
            </a:r>
          </a:p>
          <a:p>
            <a:pPr marL="1257300" lvl="2" indent="-342900">
              <a:lnSpc>
                <a:spcPct val="150000"/>
              </a:lnSpc>
              <a:buFont typeface="Arial" panose="020B0604020202020204" pitchFamily="34" charset="0"/>
              <a:buChar char="•"/>
            </a:pPr>
            <a:r>
              <a:rPr lang="de-DE" sz="1600" kern="0" dirty="0">
                <a:ln w="6350">
                  <a:noFill/>
                </a:ln>
                <a:latin typeface="Noto Sans" panose="020B0502040504020204"/>
              </a:rPr>
              <a:t>Das Sanatorium konnte nun mittels Abstimmung von der Kirche gelöst werden</a:t>
            </a:r>
          </a:p>
          <a:p>
            <a:pPr marL="1257300" lvl="2" indent="-342900">
              <a:lnSpc>
                <a:spcPct val="150000"/>
              </a:lnSpc>
              <a:buFont typeface="Arial" panose="020B0604020202020204" pitchFamily="34" charset="0"/>
              <a:buChar char="•"/>
            </a:pPr>
            <a:r>
              <a:rPr lang="de-DE" sz="1600" kern="0" dirty="0">
                <a:ln w="6350">
                  <a:noFill/>
                </a:ln>
                <a:latin typeface="Noto Sans" panose="020B0502040504020204"/>
              </a:rPr>
              <a:t>Aktien konnten jetzt auch an nicht-STA gehen, zuvor war das nicht möglich: Wachsender Einfluss von nicht-STA auf die Institution</a:t>
            </a:r>
          </a:p>
          <a:p>
            <a:pPr marL="1257300" lvl="2" indent="-342900">
              <a:lnSpc>
                <a:spcPct val="150000"/>
              </a:lnSpc>
              <a:buFont typeface="Arial" panose="020B0604020202020204" pitchFamily="34" charset="0"/>
              <a:buChar char="•"/>
            </a:pPr>
            <a:r>
              <a:rPr lang="de-DE" sz="1600" kern="0" dirty="0">
                <a:ln w="6350">
                  <a:noFill/>
                </a:ln>
                <a:latin typeface="Noto Sans" panose="020B0502040504020204"/>
              </a:rPr>
              <a:t>Begründete Loslösung damit, dass es staatliche Vorteile sichere; tatsächlich erhielt er selbst damit mehr Unabhängigkeit</a:t>
            </a:r>
          </a:p>
          <a:p>
            <a:pPr marL="1257300" lvl="2" indent="-342900">
              <a:lnSpc>
                <a:spcPct val="150000"/>
              </a:lnSpc>
              <a:buFont typeface="Arial" panose="020B0604020202020204" pitchFamily="34" charset="0"/>
              <a:buChar char="•"/>
            </a:pPr>
            <a:r>
              <a:rPr lang="de-DE" sz="1600" kern="0" dirty="0">
                <a:ln w="6350">
                  <a:noFill/>
                </a:ln>
                <a:latin typeface="Noto Sans" panose="020B0502040504020204"/>
              </a:rPr>
              <a:t>GK-Büro gab das Ok; meinte, es handele sich nur um juristische Formalien</a:t>
            </a:r>
          </a:p>
          <a:p>
            <a:pPr marL="0" indent="0">
              <a:buNone/>
            </a:pPr>
            <a:endParaRPr lang="de-DE" sz="1800" dirty="0"/>
          </a:p>
        </p:txBody>
      </p:sp>
    </p:spTree>
    <p:extLst>
      <p:ext uri="{BB962C8B-B14F-4D97-AF65-F5344CB8AC3E}">
        <p14:creationId xmlns:p14="http://schemas.microsoft.com/office/powerpoint/2010/main" val="454385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896544"/>
          </a:xfrm>
          <a:prstGeom prst="rect">
            <a:avLst/>
          </a:prstGeom>
        </p:spPr>
        <p:txBody>
          <a:bodyPr/>
          <a:lstStyle/>
          <a:p>
            <a:pPr marL="0" indent="0">
              <a:lnSpc>
                <a:spcPct val="150000"/>
              </a:lnSpc>
              <a:buNone/>
            </a:pPr>
            <a:r>
              <a:rPr lang="de-DE" sz="2400" b="1" i="1" kern="0" dirty="0">
                <a:ln w="6350">
                  <a:noFill/>
                </a:ln>
                <a:latin typeface="Noto Sans" panose="020B0502040504020204"/>
              </a:rPr>
              <a:t>Die Alpha-Krise: Vorgeschichte</a:t>
            </a:r>
          </a:p>
          <a:p>
            <a:pPr lvl="1">
              <a:lnSpc>
                <a:spcPct val="150000"/>
              </a:lnSpc>
            </a:pPr>
            <a:endParaRPr lang="de-DE" sz="1000" kern="0" dirty="0">
              <a:ln w="6350">
                <a:noFill/>
              </a:ln>
              <a:latin typeface="Noto Sans" panose="020B0502040504020204"/>
            </a:endParaRPr>
          </a:p>
          <a:p>
            <a:pPr marL="342900" indent="-342900">
              <a:lnSpc>
                <a:spcPct val="150000"/>
              </a:lnSpc>
              <a:buFont typeface="Wingdings" panose="05000000000000000000" pitchFamily="2" charset="2"/>
              <a:buChar char="v"/>
            </a:pPr>
            <a:r>
              <a:rPr lang="de-DE" sz="2000" b="1" kern="0" dirty="0">
                <a:ln w="6350">
                  <a:noFill/>
                </a:ln>
                <a:latin typeface="Noto Sans" panose="020B0502040504020204"/>
              </a:rPr>
              <a:t>John H. Kellogg (1852-1943)</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1906 wurde klar: Die Institution gehört der Öffentlichkeit, nicht der Kirche, daher auch kein religiöser (missionarischer) Einfluss gestattet</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Wollte nun (ab 1906) auch andere Krankenhäuser dem Battle Creek Sanatorium unterstellen, um die Zentralgewalt über das gesamte medizinische Werk zu erlangen</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1907 wurde er aus der Gemeinschaft ausgeschlossen</a:t>
            </a:r>
          </a:p>
          <a:p>
            <a:pPr marL="800100" lvl="1" indent="-342900">
              <a:lnSpc>
                <a:spcPct val="150000"/>
              </a:lnSpc>
              <a:buFont typeface="Wingdings" panose="05000000000000000000" pitchFamily="2" charset="2"/>
              <a:buChar char="Ø"/>
            </a:pPr>
            <a:endParaRPr lang="de-DE" sz="500" kern="0" dirty="0">
              <a:ln w="6350">
                <a:noFill/>
              </a:ln>
              <a:latin typeface="Noto Sans" panose="020B0502040504020204"/>
            </a:endParaRPr>
          </a:p>
          <a:p>
            <a:pPr marL="1200150" lvl="2" indent="-342900">
              <a:lnSpc>
                <a:spcPct val="150000"/>
              </a:lnSpc>
              <a:buFont typeface="Wingdings" panose="05000000000000000000" pitchFamily="2" charset="2"/>
              <a:buChar char="§"/>
            </a:pPr>
            <a:r>
              <a:rPr lang="de-DE" sz="1600" kern="0" dirty="0">
                <a:ln w="6350">
                  <a:noFill/>
                </a:ln>
                <a:latin typeface="Noto Sans" panose="020B0502040504020204"/>
              </a:rPr>
              <a:t>Galt als einer der besten Ärzte seiner Zeit</a:t>
            </a:r>
          </a:p>
          <a:p>
            <a:pPr marL="1200150" lvl="2" indent="-342900">
              <a:lnSpc>
                <a:spcPct val="150000"/>
              </a:lnSpc>
              <a:buFont typeface="Wingdings" panose="05000000000000000000" pitchFamily="2" charset="2"/>
              <a:buChar char="§"/>
            </a:pPr>
            <a:r>
              <a:rPr lang="de-DE" sz="1600" kern="0" dirty="0">
                <a:ln w="6350">
                  <a:noFill/>
                </a:ln>
                <a:latin typeface="Noto Sans" panose="020B0502040504020204"/>
              </a:rPr>
              <a:t>1941 bekannte er noch, dass EGW inspiriert gewesen sei, jedoch fehlbar</a:t>
            </a:r>
          </a:p>
          <a:p>
            <a:pPr marL="1200150" lvl="2" indent="-342900">
              <a:lnSpc>
                <a:spcPct val="150000"/>
              </a:lnSpc>
              <a:buFont typeface="Wingdings" panose="05000000000000000000" pitchFamily="2" charset="2"/>
              <a:buChar char="§"/>
            </a:pPr>
            <a:r>
              <a:rPr lang="de-DE" sz="1600" kern="0">
                <a:ln w="6350">
                  <a:noFill/>
                </a:ln>
                <a:latin typeface="Noto Sans" panose="020B0502040504020204"/>
              </a:rPr>
              <a:t>Er war auch der Erfinder der Cornflakes und der Erdnussbutter</a:t>
            </a:r>
            <a:endParaRPr lang="de-DE" sz="1600" kern="0" dirty="0">
              <a:ln w="6350">
                <a:noFill/>
              </a:ln>
              <a:latin typeface="Noto Sans" panose="020B0502040504020204"/>
            </a:endParaRPr>
          </a:p>
          <a:p>
            <a:pPr marL="0" indent="0">
              <a:buNone/>
            </a:pPr>
            <a:endParaRPr lang="de-DE" sz="1800" dirty="0"/>
          </a:p>
        </p:txBody>
      </p:sp>
    </p:spTree>
    <p:extLst>
      <p:ext uri="{BB962C8B-B14F-4D97-AF65-F5344CB8AC3E}">
        <p14:creationId xmlns:p14="http://schemas.microsoft.com/office/powerpoint/2010/main" val="356309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400" b="1" i="1" kern="0" dirty="0">
                <a:ln w="6350">
                  <a:noFill/>
                </a:ln>
                <a:latin typeface="Noto Sans" panose="020B0502040504020204"/>
              </a:rPr>
              <a:t>Die Alpha-Krise: Vorgeschichte</a:t>
            </a:r>
          </a:p>
          <a:p>
            <a:pPr lvl="1">
              <a:lnSpc>
                <a:spcPct val="150000"/>
              </a:lnSpc>
            </a:pPr>
            <a:endParaRPr lang="de-DE" sz="1000" kern="0" dirty="0">
              <a:ln w="6350">
                <a:noFill/>
              </a:ln>
              <a:latin typeface="Noto Sans" panose="020B0502040504020204"/>
            </a:endParaRPr>
          </a:p>
          <a:p>
            <a:pPr marL="342900" indent="-342900">
              <a:lnSpc>
                <a:spcPct val="150000"/>
              </a:lnSpc>
              <a:buFont typeface="Wingdings" panose="05000000000000000000" pitchFamily="2" charset="2"/>
              <a:buChar char="v"/>
            </a:pPr>
            <a:r>
              <a:rPr lang="de-DE" sz="2000" b="1" kern="0" dirty="0">
                <a:ln w="6350">
                  <a:noFill/>
                </a:ln>
                <a:latin typeface="Noto Sans" panose="020B0502040504020204"/>
              </a:rPr>
              <a:t>Ellen White, noch in Australien, sah in Visionen</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heimliche, nächtliche Treffen von Mitstreitern Kelloggs</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Planungen, wie Ellen Whites Einfluss unterminiert und</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die Kirche der STA umgestaltet werden könnte: neue Organisation/Struktur, neue Ziele, neue Inhalte </a:t>
            </a:r>
            <a:r>
              <a:rPr lang="de-DE" sz="1600" kern="0" dirty="0">
                <a:ln w="6350">
                  <a:noFill/>
                </a:ln>
                <a:latin typeface="Noto Sans" panose="020B0502040504020204"/>
                <a:sym typeface="Wingdings" panose="05000000000000000000" pitchFamily="2" charset="2"/>
              </a:rPr>
              <a:t> Änderung der Mission unter Leitung des medizinischen Zweiges, also J. H. Kelloggs</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sym typeface="Wingdings" panose="05000000000000000000" pitchFamily="2" charset="2"/>
              </a:rPr>
              <a:t>dass die Überzeugungskraft Kelloggs nicht allein menschlicher Natur war</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sym typeface="Wingdings" panose="05000000000000000000" pitchFamily="2" charset="2"/>
              </a:rPr>
              <a:t>dass auch das Verlagshaus ernste Fehler beging: Nahm jeden Druckauftrag an, auch für teils okkulte Schriften; sah Engel mit flammendem Schwert …</a:t>
            </a:r>
            <a:endParaRPr lang="de-DE" sz="1600" kern="0" dirty="0">
              <a:ln w="6350">
                <a:noFill/>
              </a:ln>
              <a:latin typeface="Noto Sans" panose="020B0502040504020204"/>
            </a:endParaRPr>
          </a:p>
          <a:p>
            <a:pPr marL="0" indent="0">
              <a:buNone/>
            </a:pPr>
            <a:endParaRPr lang="de-DE" sz="1800" dirty="0"/>
          </a:p>
        </p:txBody>
      </p:sp>
    </p:spTree>
    <p:extLst>
      <p:ext uri="{BB962C8B-B14F-4D97-AF65-F5344CB8AC3E}">
        <p14:creationId xmlns:p14="http://schemas.microsoft.com/office/powerpoint/2010/main" val="2563726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240416"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marL="800100" marR="0" lvl="1" indent="-342900" algn="l" defTabSz="914400" rtl="0" eaLnBrk="1" fontAlgn="auto" latinLnBrk="0" hangingPunct="1">
              <a:lnSpc>
                <a:spcPct val="150000"/>
              </a:lnSpc>
              <a:spcBef>
                <a:spcPct val="20000"/>
              </a:spcBef>
              <a:spcAft>
                <a:spcPts val="0"/>
              </a:spcAft>
              <a:buClrTx/>
              <a:buSzTx/>
              <a:buFont typeface="Wingdings" panose="05000000000000000000" pitchFamily="2" charset="2"/>
              <a:buChar char="Ø"/>
              <a:tabLst/>
              <a:defRPr/>
            </a:pPr>
            <a:r>
              <a:rPr kumimoji="0" lang="de-DE" sz="1600" b="1" i="0" u="none" strike="noStrike" kern="0" cap="none" spc="0" normalizeH="0" baseline="0" noProof="0" dirty="0">
                <a:ln w="6350">
                  <a:noFill/>
                </a:ln>
                <a:solidFill>
                  <a:srgbClr val="000000"/>
                </a:solidFill>
                <a:effectLst/>
                <a:uLnTx/>
                <a:uFillTx/>
                <a:latin typeface="Noto Sans" panose="020B0502040504020204"/>
                <a:ea typeface="+mn-ea"/>
                <a:cs typeface="+mn-cs"/>
              </a:rPr>
              <a:t>Kelloggs Machtstreben</a:t>
            </a:r>
            <a:endParaRPr lang="de-DE" sz="1000" kern="0" dirty="0">
              <a:ln w="6350">
                <a:noFill/>
              </a:ln>
              <a:latin typeface="Noto Sans" panose="020B0502040504020204"/>
            </a:endParaRPr>
          </a:p>
          <a:p>
            <a:pPr marL="1200150" lvl="2" indent="-342900">
              <a:lnSpc>
                <a:spcPct val="150000"/>
              </a:lnSpc>
              <a:buFont typeface="Wingdings" panose="05000000000000000000" pitchFamily="2" charset="2"/>
              <a:buChar char="§"/>
            </a:pPr>
            <a:r>
              <a:rPr lang="de-DE" sz="1600" kern="0" dirty="0">
                <a:ln w="6350">
                  <a:noFill/>
                </a:ln>
                <a:latin typeface="Noto Sans" panose="020B0502040504020204"/>
              </a:rPr>
              <a:t>Kellogg wollte die Kontrolle über die Adventgemeinde erlangen </a:t>
            </a:r>
            <a:r>
              <a:rPr lang="de-DE" sz="1600" kern="0" dirty="0">
                <a:ln w="6350">
                  <a:noFill/>
                </a:ln>
                <a:latin typeface="Noto Sans" panose="020B0502040504020204"/>
                <a:sym typeface="Wingdings" panose="05000000000000000000" pitchFamily="2" charset="2"/>
              </a:rPr>
              <a:t> GK im Okt. 1903: Kampf gegen EGW &amp; Versuch, GK-Präsident Arthur G. </a:t>
            </a:r>
            <a:r>
              <a:rPr lang="de-DE" sz="1600" kern="0" dirty="0" err="1">
                <a:ln w="6350">
                  <a:noFill/>
                </a:ln>
                <a:latin typeface="Noto Sans" panose="020B0502040504020204"/>
                <a:sym typeface="Wingdings" panose="05000000000000000000" pitchFamily="2" charset="2"/>
              </a:rPr>
              <a:t>Daniells</a:t>
            </a:r>
            <a:r>
              <a:rPr lang="de-DE" sz="1600" kern="0" dirty="0">
                <a:ln w="6350">
                  <a:noFill/>
                </a:ln>
                <a:latin typeface="Noto Sans" panose="020B0502040504020204"/>
                <a:sym typeface="Wingdings" panose="05000000000000000000" pitchFamily="2" charset="2"/>
              </a:rPr>
              <a:t> abzusetzen</a:t>
            </a:r>
          </a:p>
          <a:p>
            <a:pPr marL="1200150" lvl="2" indent="-342900">
              <a:lnSpc>
                <a:spcPct val="150000"/>
              </a:lnSpc>
              <a:buFont typeface="Wingdings" panose="05000000000000000000" pitchFamily="2" charset="2"/>
              <a:buChar char="§"/>
            </a:pPr>
            <a:r>
              <a:rPr lang="de-DE" sz="1600" kern="0" dirty="0">
                <a:ln w="6350">
                  <a:noFill/>
                </a:ln>
                <a:latin typeface="Noto Sans" panose="020B0502040504020204"/>
              </a:rPr>
              <a:t>EGWs „Eisberg-Vision“: Stand um 1 Uhr nachts auf, schrieb so schnell sie konnte, den ganzen Tag. Am nächsten Morgen fuhr einer ihrer Arbeiter so rasch er konnte zur Post – erreichte den Boten gerade noch. Einige Tage später kamen diese Botschaften in Washington D.C. an, gerade rechtzeitig:</a:t>
            </a:r>
          </a:p>
          <a:p>
            <a:pPr marL="1200150" lvl="2" indent="-342900">
              <a:lnSpc>
                <a:spcPct val="150000"/>
              </a:lnSpc>
              <a:buFont typeface="Wingdings" panose="05000000000000000000" pitchFamily="2" charset="2"/>
              <a:buChar char="§"/>
            </a:pPr>
            <a:r>
              <a:rPr lang="de-DE" sz="1600" kern="0" dirty="0">
                <a:ln w="6350">
                  <a:noFill/>
                </a:ln>
                <a:latin typeface="Noto Sans" panose="020B0502040504020204"/>
                <a:sym typeface="Wingdings" panose="05000000000000000000" pitchFamily="2" charset="2"/>
              </a:rPr>
              <a:t>Als </a:t>
            </a:r>
            <a:r>
              <a:rPr lang="de-DE" sz="1600" kern="0" dirty="0" err="1">
                <a:ln w="6350">
                  <a:noFill/>
                </a:ln>
                <a:latin typeface="Noto Sans" panose="020B0502040504020204"/>
                <a:sym typeface="Wingdings" panose="05000000000000000000" pitchFamily="2" charset="2"/>
              </a:rPr>
              <a:t>Daniells</a:t>
            </a:r>
            <a:r>
              <a:rPr lang="de-DE" sz="1600" kern="0" dirty="0">
                <a:ln w="6350">
                  <a:noFill/>
                </a:ln>
                <a:latin typeface="Noto Sans" panose="020B0502040504020204"/>
                <a:sym typeface="Wingdings" panose="05000000000000000000" pitchFamily="2" charset="2"/>
              </a:rPr>
              <a:t> Heim kam, erwartete ihn ein Brief von Ellen White. Er schrieb ihr später: „Nie waren Botschaften von Gott wichtiger als in dieser Zeit. Sie waren genau das, was wir gebraucht haben . . . Und sie kamen genau am rechten Tag – ein Tag früher wäre zu früh gewesen.“ </a:t>
            </a:r>
          </a:p>
          <a:p>
            <a:pPr marL="0" indent="0">
              <a:buNone/>
            </a:pPr>
            <a:endParaRPr lang="de-DE" sz="1800" dirty="0"/>
          </a:p>
        </p:txBody>
      </p:sp>
    </p:spTree>
    <p:extLst>
      <p:ext uri="{BB962C8B-B14F-4D97-AF65-F5344CB8AC3E}">
        <p14:creationId xmlns:p14="http://schemas.microsoft.com/office/powerpoint/2010/main" val="2575260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endParaRPr lang="de-DE" sz="10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b="1" kern="0" dirty="0">
                <a:ln w="6350">
                  <a:noFill/>
                </a:ln>
                <a:latin typeface="Noto Sans" panose="020B0502040504020204"/>
              </a:rPr>
              <a:t>Kelloggs Pantheismus</a:t>
            </a:r>
          </a:p>
          <a:p>
            <a:pPr marL="1257300" lvl="2" indent="-342900">
              <a:lnSpc>
                <a:spcPct val="150000"/>
              </a:lnSpc>
              <a:buFont typeface="Wingdings" panose="05000000000000000000" pitchFamily="2" charset="2"/>
              <a:buChar char="§"/>
            </a:pPr>
            <a:r>
              <a:rPr lang="de-DE" sz="1600" kern="0" dirty="0">
                <a:ln w="6350">
                  <a:noFill/>
                </a:ln>
                <a:latin typeface="Noto Sans" panose="020B0502040504020204"/>
              </a:rPr>
              <a:t>Erste deutliche Hinweise schon in GK-Vorträgen 1897 (!)</a:t>
            </a:r>
          </a:p>
          <a:p>
            <a:pPr marL="1257300" lvl="2" indent="-342900">
              <a:lnSpc>
                <a:spcPct val="150000"/>
              </a:lnSpc>
              <a:buFont typeface="Wingdings" panose="05000000000000000000" pitchFamily="2" charset="2"/>
              <a:buChar char="§"/>
            </a:pPr>
            <a:r>
              <a:rPr lang="de-DE" sz="1600" kern="0" dirty="0">
                <a:ln w="6350">
                  <a:noFill/>
                </a:ln>
                <a:latin typeface="Noto Sans" panose="020B0502040504020204"/>
              </a:rPr>
              <a:t>18. Februar 1902: </a:t>
            </a:r>
            <a:r>
              <a:rPr lang="de-DE" sz="1600" i="1" kern="0" dirty="0">
                <a:ln w="6350">
                  <a:noFill/>
                </a:ln>
                <a:latin typeface="Noto Sans" panose="020B0502040504020204"/>
              </a:rPr>
              <a:t>Battle Creek Sanatorium </a:t>
            </a:r>
            <a:r>
              <a:rPr lang="de-DE" sz="1600" kern="0" dirty="0">
                <a:ln w="6350">
                  <a:noFill/>
                </a:ln>
                <a:latin typeface="Noto Sans" panose="020B0502040504020204"/>
              </a:rPr>
              <a:t>brannte nieder</a:t>
            </a:r>
          </a:p>
          <a:p>
            <a:pPr marL="1257300" lvl="2" indent="-342900">
              <a:lnSpc>
                <a:spcPct val="150000"/>
              </a:lnSpc>
              <a:buFont typeface="Wingdings" panose="05000000000000000000" pitchFamily="2" charset="2"/>
              <a:buChar char="§"/>
            </a:pPr>
            <a:r>
              <a:rPr lang="de-DE" sz="1600" kern="0" dirty="0">
                <a:ln w="6350">
                  <a:noFill/>
                </a:ln>
                <a:latin typeface="Noto Sans" panose="020B0502040504020204"/>
              </a:rPr>
              <a:t>Kelloggs Fundraising-Plan für größeren Neubau:</a:t>
            </a:r>
          </a:p>
          <a:p>
            <a:pPr marL="1714500" lvl="3" indent="-342900">
              <a:lnSpc>
                <a:spcPct val="150000"/>
              </a:lnSpc>
              <a:buFont typeface="Courier New" panose="02070309020205020404" pitchFamily="49" charset="0"/>
              <a:buChar char="o"/>
            </a:pPr>
            <a:r>
              <a:rPr lang="de-DE" sz="1600" kern="0" dirty="0">
                <a:ln w="6350">
                  <a:noFill/>
                </a:ln>
                <a:latin typeface="Noto Sans" panose="020B0502040504020204"/>
              </a:rPr>
              <a:t>Kellogg schrieb sein Buch </a:t>
            </a:r>
            <a:r>
              <a:rPr lang="de-DE" sz="1600" i="1" kern="0" dirty="0">
                <a:ln w="6350">
                  <a:noFill/>
                </a:ln>
                <a:latin typeface="Noto Sans" panose="020B0502040504020204"/>
              </a:rPr>
              <a:t>„The Living Temple“</a:t>
            </a:r>
            <a:endParaRPr lang="de-DE" sz="1600" kern="0" dirty="0">
              <a:ln w="6350">
                <a:noFill/>
              </a:ln>
              <a:latin typeface="Noto Sans" panose="020B0502040504020204"/>
            </a:endParaRPr>
          </a:p>
          <a:p>
            <a:pPr marL="1714500" lvl="3" indent="-342900">
              <a:lnSpc>
                <a:spcPct val="150000"/>
              </a:lnSpc>
              <a:buFont typeface="Courier New" panose="02070309020205020404" pitchFamily="49" charset="0"/>
              <a:buChar char="o"/>
            </a:pPr>
            <a:r>
              <a:rPr lang="de-DE" sz="1600" i="1" kern="0" dirty="0">
                <a:ln w="6350">
                  <a:noFill/>
                </a:ln>
                <a:latin typeface="Noto Sans" panose="020B0502040504020204"/>
              </a:rPr>
              <a:t>Review and Herald </a:t>
            </a:r>
            <a:r>
              <a:rPr lang="de-DE" sz="1600" kern="0" dirty="0">
                <a:ln w="6350">
                  <a:noFill/>
                </a:ln>
                <a:latin typeface="Noto Sans" panose="020B0502040504020204"/>
              </a:rPr>
              <a:t>übernimmt Kosten für 500.000 Exemplare</a:t>
            </a:r>
          </a:p>
          <a:p>
            <a:pPr marL="1714500" lvl="3" indent="-342900">
              <a:lnSpc>
                <a:spcPct val="150000"/>
              </a:lnSpc>
              <a:buFont typeface="Courier New" panose="02070309020205020404" pitchFamily="49" charset="0"/>
              <a:buChar char="o"/>
            </a:pPr>
            <a:r>
              <a:rPr lang="de-DE" sz="1600" kern="0" dirty="0">
                <a:ln w="6350">
                  <a:noFill/>
                </a:ln>
                <a:latin typeface="Noto Sans" panose="020B0502040504020204"/>
              </a:rPr>
              <a:t>Die 73.000 STA (1902) sollten den Verkauf zu je 1$ pro Buch übernehmen</a:t>
            </a:r>
          </a:p>
          <a:p>
            <a:pPr marL="1714500" lvl="3" indent="-342900">
              <a:lnSpc>
                <a:spcPct val="150000"/>
              </a:lnSpc>
              <a:buFont typeface="Courier New" panose="02070309020205020404" pitchFamily="49" charset="0"/>
              <a:buChar char="o"/>
            </a:pPr>
            <a:r>
              <a:rPr lang="de-DE" sz="1600" kern="0" dirty="0">
                <a:ln w="6350">
                  <a:noFill/>
                </a:ln>
                <a:latin typeface="Noto Sans" panose="020B0502040504020204"/>
              </a:rPr>
              <a:t>Einkünfte würden genügen für Altschuldentilgung inkl. Neubau</a:t>
            </a:r>
          </a:p>
          <a:p>
            <a:pPr marL="1257300" lvl="2" indent="-342900">
              <a:lnSpc>
                <a:spcPct val="150000"/>
              </a:lnSpc>
              <a:buFont typeface="Wingdings" panose="05000000000000000000" pitchFamily="2" charset="2"/>
              <a:buChar char="§"/>
            </a:pPr>
            <a:r>
              <a:rPr lang="de-DE" sz="1600" kern="0" dirty="0">
                <a:ln w="6350">
                  <a:noFill/>
                </a:ln>
                <a:latin typeface="Noto Sans" panose="020B0502040504020204"/>
              </a:rPr>
              <a:t>30. Dezember 1902: </a:t>
            </a:r>
            <a:r>
              <a:rPr lang="de-DE" sz="1600" i="1" kern="0" dirty="0">
                <a:ln w="6350">
                  <a:noFill/>
                </a:ln>
                <a:latin typeface="Noto Sans" panose="020B0502040504020204"/>
              </a:rPr>
              <a:t>Review and Herald </a:t>
            </a:r>
            <a:r>
              <a:rPr lang="de-DE" sz="1600" kern="0" dirty="0">
                <a:ln w="6350">
                  <a:noFill/>
                </a:ln>
                <a:latin typeface="Noto Sans" panose="020B0502040504020204"/>
              </a:rPr>
              <a:t>brannte ab, mitten im Druck der ersten Ausgabe; Kellogg bringt selbst 3.000 Exemplare heraus (1903)</a:t>
            </a:r>
          </a:p>
          <a:p>
            <a:pPr marL="0" indent="0">
              <a:buNone/>
            </a:pPr>
            <a:endParaRPr lang="de-DE" sz="1800" dirty="0"/>
          </a:p>
        </p:txBody>
      </p:sp>
    </p:spTree>
    <p:extLst>
      <p:ext uri="{BB962C8B-B14F-4D97-AF65-F5344CB8AC3E}">
        <p14:creationId xmlns:p14="http://schemas.microsoft.com/office/powerpoint/2010/main" val="130899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1000" i="1"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i="1" kern="0" dirty="0">
                <a:ln w="6350">
                  <a:noFill/>
                </a:ln>
                <a:latin typeface="Noto Sans" panose="020B0502040504020204"/>
              </a:rPr>
              <a:t>„The Living Temple“ </a:t>
            </a:r>
            <a:r>
              <a:rPr lang="de-DE" sz="1600" kern="0" dirty="0">
                <a:ln w="6350">
                  <a:noFill/>
                </a:ln>
                <a:latin typeface="Noto Sans" panose="020B0502040504020204"/>
              </a:rPr>
              <a:t>(1903): Viel Gutes über allg. Gesundheit, aber durchdrungen von Pantheismus (schon Titel)</a:t>
            </a:r>
          </a:p>
          <a:p>
            <a:pPr lvl="1">
              <a:lnSpc>
                <a:spcPct val="150000"/>
              </a:lnSpc>
            </a:pPr>
            <a:endParaRPr lang="de-DE" sz="1600" kern="0" dirty="0">
              <a:ln w="6350">
                <a:noFill/>
              </a:ln>
              <a:latin typeface="Noto Sans" panose="020B0502040504020204"/>
            </a:endParaRPr>
          </a:p>
          <a:p>
            <a:pPr marL="457200" lvl="1" indent="0">
              <a:lnSpc>
                <a:spcPct val="150000"/>
              </a:lnSpc>
              <a:buNone/>
            </a:pPr>
            <a:r>
              <a:rPr lang="de-DE" sz="1600" kern="0" dirty="0">
                <a:ln w="6350">
                  <a:noFill/>
                </a:ln>
                <a:latin typeface="Noto Sans" panose="020B0502040504020204"/>
              </a:rPr>
              <a:t>„Gott ist die Erklärung der Natur – nicht ein Gott außerhalb der Natur, sondern </a:t>
            </a:r>
            <a:r>
              <a:rPr lang="de-DE" sz="1600" u="sng" kern="0" dirty="0">
                <a:ln w="6350">
                  <a:noFill/>
                </a:ln>
                <a:latin typeface="Noto Sans" panose="020B0502040504020204"/>
              </a:rPr>
              <a:t>in der Natur</a:t>
            </a:r>
            <a:r>
              <a:rPr lang="de-DE" sz="1600" kern="0" dirty="0">
                <a:ln w="6350">
                  <a:noFill/>
                </a:ln>
                <a:latin typeface="Noto Sans" panose="020B0502040504020204"/>
              </a:rPr>
              <a:t>, so zeigt er sich selbst </a:t>
            </a:r>
            <a:r>
              <a:rPr lang="de-DE" sz="1600" u="sng" kern="0" dirty="0">
                <a:ln w="6350">
                  <a:noFill/>
                </a:ln>
                <a:latin typeface="Noto Sans" panose="020B0502040504020204"/>
              </a:rPr>
              <a:t>in allen Dingen, Bewegungen und verschiedenen Geschehnissen</a:t>
            </a:r>
            <a:r>
              <a:rPr lang="de-DE" sz="1600" kern="0" dirty="0">
                <a:ln w="6350">
                  <a:noFill/>
                </a:ln>
                <a:latin typeface="Noto Sans" panose="020B0502040504020204"/>
              </a:rPr>
              <a:t> im Universum.” (J. H. Kellogg, </a:t>
            </a:r>
            <a:r>
              <a:rPr lang="de-DE" sz="1600" i="1" kern="0" dirty="0">
                <a:ln w="6350">
                  <a:noFill/>
                </a:ln>
                <a:latin typeface="Noto Sans" panose="020B0502040504020204"/>
              </a:rPr>
              <a:t>The Living Temple </a:t>
            </a:r>
            <a:r>
              <a:rPr lang="de-DE" sz="1600" kern="0" dirty="0">
                <a:ln w="6350">
                  <a:noFill/>
                </a:ln>
                <a:latin typeface="Noto Sans" panose="020B0502040504020204"/>
              </a:rPr>
              <a:t>(1903), 28)</a:t>
            </a:r>
          </a:p>
          <a:p>
            <a:pPr marL="0" indent="0">
              <a:buNone/>
            </a:pPr>
            <a:endParaRPr lang="de-DE" sz="1800" dirty="0"/>
          </a:p>
        </p:txBody>
      </p:sp>
    </p:spTree>
    <p:extLst>
      <p:ext uri="{BB962C8B-B14F-4D97-AF65-F5344CB8AC3E}">
        <p14:creationId xmlns:p14="http://schemas.microsoft.com/office/powerpoint/2010/main" val="633279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1"/>
            <a:ext cx="9096400" cy="4464496"/>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1000" kern="0" dirty="0">
              <a:ln w="6350">
                <a:noFill/>
              </a:ln>
              <a:latin typeface="Noto Sans" panose="020B0502040504020204"/>
            </a:endParaRPr>
          </a:p>
          <a:p>
            <a:pPr marL="57150" indent="0">
              <a:lnSpc>
                <a:spcPct val="150000"/>
              </a:lnSpc>
              <a:buNone/>
            </a:pPr>
            <a:r>
              <a:rPr lang="de-DE" sz="1600" kern="0" dirty="0">
                <a:ln w="6350">
                  <a:noFill/>
                </a:ln>
                <a:latin typeface="Noto Sans" panose="020B0502040504020204"/>
              </a:rPr>
              <a:t>„Nimm nun einmal an, dass wir einen Stiefel vor uns haben – nicht einen gewöhnlichen Stiefel, sondern einen lebendigen Stiefel. Wenn wir ihn uns anschauen, dann sehen wir kleine Stiefel, die aus dem Saum herausdrängen, die sich aus den Spitzen herausschieben, die von den Fersen herunterfallen und die von oben herunterspringen, – dutzende, hunderte, tausende Stiefel; ein Schwarm von Stiefeln, die ständig von unserem lebendigen Stiefel ausgehen. Würden wir uns nicht gedrängt fühlen zu sagen: „Im Stiefel ist doch ein Schuster?“ </a:t>
            </a:r>
            <a:r>
              <a:rPr lang="de-DE" sz="1600" u="sng" kern="0" dirty="0">
                <a:ln w="6350">
                  <a:noFill/>
                </a:ln>
                <a:latin typeface="Noto Sans" panose="020B0502040504020204"/>
              </a:rPr>
              <a:t>So befindet sich auch im Baum eine Kraft, die ihn schafft und erhält, ein Baummacher im Baum, ein Blumenmacher in der Blume</a:t>
            </a:r>
            <a:r>
              <a:rPr lang="de-DE" sz="1600" kern="0" dirty="0">
                <a:ln w="6350">
                  <a:noFill/>
                </a:ln>
                <a:latin typeface="Noto Sans" panose="020B0502040504020204"/>
              </a:rPr>
              <a:t>, ... </a:t>
            </a:r>
            <a:r>
              <a:rPr lang="de-DE" sz="1600" u="sng" kern="0" dirty="0">
                <a:ln w="6350">
                  <a:noFill/>
                </a:ln>
                <a:latin typeface="Noto Sans" panose="020B0502040504020204"/>
              </a:rPr>
              <a:t>eine unendliche, göttliche, obgleich unsichtbare Gegenwart</a:t>
            </a:r>
            <a:r>
              <a:rPr lang="de-DE" sz="1600" kern="0" dirty="0">
                <a:ln w="6350">
                  <a:noFill/>
                </a:ln>
                <a:latin typeface="Noto Sans" panose="020B0502040504020204"/>
              </a:rPr>
              <a:t>, ... </a:t>
            </a:r>
            <a:r>
              <a:rPr lang="de-DE" sz="1600" u="sng" kern="0" dirty="0">
                <a:ln w="6350">
                  <a:noFill/>
                </a:ln>
                <a:latin typeface="Noto Sans" panose="020B0502040504020204"/>
              </a:rPr>
              <a:t>die sich ständig durch ihre unaufhörliche, segensreiche Aktivität selbst erklärt.</a:t>
            </a:r>
            <a:r>
              <a:rPr lang="de-DE" sz="1600" kern="0" dirty="0">
                <a:ln w="6350">
                  <a:noFill/>
                </a:ln>
                <a:latin typeface="Noto Sans" panose="020B0502040504020204"/>
              </a:rPr>
              <a:t>“ (J. H. Kellogg, </a:t>
            </a:r>
            <a:r>
              <a:rPr lang="de-DE" sz="1600" i="1" kern="0" dirty="0">
                <a:ln w="6350">
                  <a:noFill/>
                </a:ln>
                <a:latin typeface="Noto Sans" panose="020B0502040504020204"/>
              </a:rPr>
              <a:t>The Living Temple </a:t>
            </a:r>
            <a:r>
              <a:rPr lang="de-DE" sz="1600" kern="0" dirty="0">
                <a:ln w="6350">
                  <a:noFill/>
                </a:ln>
                <a:latin typeface="Noto Sans" panose="020B0502040504020204"/>
              </a:rPr>
              <a:t>(1903), 29)</a:t>
            </a:r>
          </a:p>
        </p:txBody>
      </p:sp>
    </p:spTree>
    <p:extLst>
      <p:ext uri="{BB962C8B-B14F-4D97-AF65-F5344CB8AC3E}">
        <p14:creationId xmlns:p14="http://schemas.microsoft.com/office/powerpoint/2010/main" val="1373434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456440" cy="4824536"/>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10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800" b="1" kern="0" dirty="0">
                <a:ln w="6350">
                  <a:noFill/>
                </a:ln>
                <a:latin typeface="Noto Sans" panose="020B0502040504020204"/>
              </a:rPr>
              <a:t>Probleme:</a:t>
            </a:r>
          </a:p>
          <a:p>
            <a:pPr marL="1257300" lvl="2" indent="-342900">
              <a:lnSpc>
                <a:spcPct val="150000"/>
              </a:lnSpc>
              <a:buFont typeface="+mj-lt"/>
              <a:buAutoNum type="arabicParenBoth"/>
            </a:pPr>
            <a:r>
              <a:rPr lang="de-DE" sz="1600" kern="0" dirty="0">
                <a:ln w="6350">
                  <a:noFill/>
                </a:ln>
                <a:latin typeface="Noto Sans" panose="020B0502040504020204"/>
              </a:rPr>
              <a:t>Gott selbst wohnt in allen belebten Wesen, auch dem schlimmsten Sünder (letztlich alles Handeln von Gott gewirkt)</a:t>
            </a:r>
          </a:p>
          <a:p>
            <a:pPr marL="1257300" lvl="2" indent="-342900">
              <a:lnSpc>
                <a:spcPct val="150000"/>
              </a:lnSpc>
              <a:buFont typeface="+mj-lt"/>
              <a:buAutoNum type="arabicParenBoth"/>
            </a:pPr>
            <a:r>
              <a:rPr lang="de-DE" sz="1600" kern="0" dirty="0">
                <a:ln w="6350">
                  <a:noFill/>
                </a:ln>
                <a:latin typeface="Noto Sans" panose="020B0502040504020204"/>
              </a:rPr>
              <a:t>Gottes Kraft gleicht seiner Anwesenheit bzw. Gott ist „nur“ Kraft, keine wirkliche (fassbare) Person</a:t>
            </a:r>
          </a:p>
          <a:p>
            <a:pPr marL="1257300" lvl="2" indent="-342900">
              <a:lnSpc>
                <a:spcPct val="150000"/>
              </a:lnSpc>
              <a:buFont typeface="+mj-lt"/>
              <a:buAutoNum type="arabicParenBoth"/>
            </a:pPr>
            <a:r>
              <a:rPr lang="de-DE" sz="1600" kern="0" dirty="0">
                <a:ln w="6350">
                  <a:noFill/>
                </a:ln>
                <a:latin typeface="Noto Sans" panose="020B0502040504020204"/>
              </a:rPr>
              <a:t>Kellogg behauptete, dies entspreche den Ansichten Ellen Whites</a:t>
            </a:r>
          </a:p>
          <a:p>
            <a:pPr marL="1257300" lvl="2" indent="-342900">
              <a:lnSpc>
                <a:spcPct val="150000"/>
              </a:lnSpc>
              <a:buFont typeface="+mj-lt"/>
              <a:buAutoNum type="arabicParenBoth"/>
            </a:pPr>
            <a:r>
              <a:rPr lang="de-DE" sz="1600" kern="0" dirty="0">
                <a:ln w="6350">
                  <a:noFill/>
                </a:ln>
                <a:latin typeface="Noto Sans" panose="020B0502040504020204"/>
              </a:rPr>
              <a:t>Mangelndes Unterscheidungsvermögen vieler Geschwister, insbesondere auch jener in Leitungsfunktion</a:t>
            </a:r>
          </a:p>
          <a:p>
            <a:pPr marL="1257300" lvl="2" indent="-342900">
              <a:lnSpc>
                <a:spcPct val="150000"/>
              </a:lnSpc>
              <a:buFont typeface="+mj-lt"/>
              <a:buAutoNum type="arabicParenBoth"/>
            </a:pPr>
            <a:r>
              <a:rPr lang="de-DE" sz="1600" kern="0" dirty="0">
                <a:ln w="6350">
                  <a:noFill/>
                </a:ln>
                <a:latin typeface="Noto Sans" panose="020B0502040504020204"/>
              </a:rPr>
              <a:t>Kelloggs Einfluss und Druck auf Mitarbeiter (Ärzte &amp; Prediger)</a:t>
            </a:r>
          </a:p>
          <a:p>
            <a:pPr marL="0" indent="0">
              <a:buNone/>
            </a:pPr>
            <a:endParaRPr lang="de-DE" sz="1800" dirty="0"/>
          </a:p>
        </p:txBody>
      </p:sp>
    </p:spTree>
    <p:extLst>
      <p:ext uri="{BB962C8B-B14F-4D97-AF65-F5344CB8AC3E}">
        <p14:creationId xmlns:p14="http://schemas.microsoft.com/office/powerpoint/2010/main" val="3360872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marL="457200" lvl="1" indent="0">
              <a:lnSpc>
                <a:spcPct val="150000"/>
              </a:lnSpc>
              <a:buNone/>
            </a:pPr>
            <a:endParaRPr lang="de-DE" sz="7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203 (1903): </a:t>
            </a:r>
            <a:r>
              <a:rPr lang="de-DE" sz="1600" kern="0" dirty="0">
                <a:ln w="6350">
                  <a:noFill/>
                </a:ln>
                <a:latin typeface="Noto Sans" panose="020B0502040504020204"/>
              </a:rPr>
              <a:t>Ich habe unseren Lehrern bezüglich des neuen Buches „</a:t>
            </a:r>
            <a:r>
              <a:rPr lang="de-DE" sz="1600" i="1" kern="0" dirty="0">
                <a:ln w="6350">
                  <a:noFill/>
                </a:ln>
                <a:latin typeface="Noto Sans" panose="020B0502040504020204"/>
              </a:rPr>
              <a:t>The Living Temple“</a:t>
            </a:r>
            <a:r>
              <a:rPr lang="de-DE" sz="1600" kern="0" dirty="0">
                <a:ln w="6350">
                  <a:noFill/>
                </a:ln>
                <a:latin typeface="Noto Sans" panose="020B0502040504020204"/>
              </a:rPr>
              <a:t> einige Dinge zu sagen. Achtet genau darauf, wie ihr die Meinung in diesem Buch zur </a:t>
            </a:r>
            <a:r>
              <a:rPr lang="de-DE" sz="1600" u="sng" kern="0" dirty="0">
                <a:ln w="6350">
                  <a:noFill/>
                </a:ln>
                <a:latin typeface="Noto Sans" panose="020B0502040504020204"/>
              </a:rPr>
              <a:t>Persönlichkeit Gottes</a:t>
            </a:r>
            <a:r>
              <a:rPr lang="de-DE" sz="1600" kern="0" dirty="0">
                <a:ln w="6350">
                  <a:noFill/>
                </a:ln>
                <a:latin typeface="Noto Sans" panose="020B0502040504020204"/>
              </a:rPr>
              <a:t> verfechtet. Wie Gott mir gezeigt hat, </a:t>
            </a:r>
            <a:r>
              <a:rPr lang="de-DE" sz="1600" u="sng" kern="0" dirty="0">
                <a:ln w="6350">
                  <a:noFill/>
                </a:ln>
                <a:latin typeface="Noto Sans" panose="020B0502040504020204"/>
              </a:rPr>
              <a:t>heißt Er diese Meinung nicht gut</a:t>
            </a:r>
            <a:r>
              <a:rPr lang="de-DE" sz="1600" kern="0" dirty="0">
                <a:ln w="6350">
                  <a:noFill/>
                </a:ln>
                <a:latin typeface="Noto Sans" panose="020B0502040504020204"/>
              </a:rPr>
              <a:t>. Sie ist ein Fallstrick des Feindes </a:t>
            </a:r>
            <a:r>
              <a:rPr lang="de-DE" sz="1600" u="sng" kern="0" dirty="0">
                <a:ln w="6350">
                  <a:noFill/>
                </a:ln>
                <a:latin typeface="Noto Sans" panose="020B0502040504020204"/>
              </a:rPr>
              <a:t>in diesen letzten Tagen</a:t>
            </a:r>
            <a:r>
              <a:rPr lang="de-DE" sz="1600" kern="0" dirty="0">
                <a:ln w="6350">
                  <a:noFill/>
                </a:ln>
                <a:latin typeface="Noto Sans" panose="020B0502040504020204"/>
              </a:rPr>
              <a:t>. Ich glaubte, dass dies sehr wohl erkannt werden würde und es daher nicht nötig sei, etwas darüber zu sagen. Da aber die Behauptung aufgestellt wurde, dass die Lehren dieses Buches durch meine Schriften unterstützt würden, sehe ich mich gezwungen, dieser Behauptung zu widersprechen. … </a:t>
            </a:r>
            <a:r>
              <a:rPr lang="de-DE" sz="1600" u="sng" kern="0" dirty="0">
                <a:ln w="6350">
                  <a:noFill/>
                </a:ln>
                <a:latin typeface="Noto Sans" panose="020B0502040504020204"/>
              </a:rPr>
              <a:t>Gott verhüte, dass diese Auffassung weiter aufrecht erhalten wird</a:t>
            </a:r>
            <a:r>
              <a:rPr lang="de-DE" sz="1600" kern="0" dirty="0">
                <a:ln w="6350">
                  <a:noFill/>
                </a:ln>
                <a:latin typeface="Noto Sans" panose="020B0502040504020204"/>
              </a:rPr>
              <a:t>.</a:t>
            </a:r>
          </a:p>
        </p:txBody>
      </p:sp>
    </p:spTree>
    <p:extLst>
      <p:ext uri="{BB962C8B-B14F-4D97-AF65-F5344CB8AC3E}">
        <p14:creationId xmlns:p14="http://schemas.microsoft.com/office/powerpoint/2010/main" val="3089543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9487" y="548680"/>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672464"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endParaRPr lang="de-DE" sz="700" kern="0" dirty="0">
              <a:ln w="6350">
                <a:noFill/>
              </a:ln>
              <a:latin typeface="Noto Sans" panose="020B0502040504020204"/>
            </a:endParaRPr>
          </a:p>
          <a:p>
            <a:pPr marL="57150" indent="0">
              <a:lnSpc>
                <a:spcPct val="150000"/>
              </a:lnSpc>
              <a:buNone/>
            </a:pPr>
            <a:endParaRPr lang="de-DE" sz="1600" b="1" kern="0" dirty="0">
              <a:ln w="6350">
                <a:noFill/>
              </a:ln>
              <a:latin typeface="Noto Sans" panose="020B0502040504020204"/>
            </a:endParaRPr>
          </a:p>
          <a:p>
            <a:pPr marL="57150" indent="0">
              <a:lnSpc>
                <a:spcPct val="150000"/>
              </a:lnSpc>
              <a:buNone/>
            </a:pPr>
            <a:r>
              <a:rPr lang="de-DE" sz="1600" b="1" kern="0" dirty="0" err="1">
                <a:ln w="6350">
                  <a:noFill/>
                </a:ln>
                <a:latin typeface="Noto Sans" panose="020B0502040504020204"/>
              </a:rPr>
              <a:t>SpM</a:t>
            </a:r>
            <a:r>
              <a:rPr lang="de-DE" sz="1600" b="1" kern="0" dirty="0">
                <a:ln w="6350">
                  <a:noFill/>
                </a:ln>
                <a:latin typeface="Noto Sans" panose="020B0502040504020204"/>
              </a:rPr>
              <a:t> (1903), 324: </a:t>
            </a:r>
            <a:r>
              <a:rPr lang="de-DE" sz="1600" kern="0" dirty="0">
                <a:ln w="6350">
                  <a:noFill/>
                </a:ln>
                <a:latin typeface="Noto Sans" panose="020B0502040504020204"/>
              </a:rPr>
              <a:t>Die neuen Theorien in Bezug auf Gott und Christus, wie sie in </a:t>
            </a:r>
            <a:r>
              <a:rPr lang="de-DE" sz="1600" i="1" kern="0" dirty="0">
                <a:ln w="6350">
                  <a:noFill/>
                </a:ln>
                <a:latin typeface="Noto Sans" panose="020B0502040504020204"/>
              </a:rPr>
              <a:t>„The Living Temple</a:t>
            </a:r>
            <a:r>
              <a:rPr lang="de-DE" sz="1600" kern="0" dirty="0">
                <a:ln w="6350">
                  <a:noFill/>
                </a:ln>
                <a:latin typeface="Noto Sans" panose="020B0502040504020204"/>
              </a:rPr>
              <a:t>“ veröffentlicht wurden, befinden sich </a:t>
            </a:r>
            <a:r>
              <a:rPr lang="de-DE" sz="1600" b="1" i="1" kern="0" dirty="0">
                <a:ln w="6350">
                  <a:noFill/>
                </a:ln>
                <a:latin typeface="Noto Sans" panose="020B0502040504020204"/>
              </a:rPr>
              <a:t>nicht</a:t>
            </a:r>
            <a:r>
              <a:rPr lang="de-DE" sz="1600" kern="0" dirty="0">
                <a:ln w="6350">
                  <a:noFill/>
                </a:ln>
                <a:latin typeface="Noto Sans" panose="020B0502040504020204"/>
              </a:rPr>
              <a:t> in Übereinstimmung mit den Lehren Christi. Der Herr Jesus kam auf diese Welt, um den Vater zu repräsentieren. Er stellte </a:t>
            </a:r>
            <a:r>
              <a:rPr lang="de-DE" sz="1600" u="sng" kern="0" dirty="0">
                <a:ln w="6350">
                  <a:noFill/>
                </a:ln>
                <a:latin typeface="Noto Sans" panose="020B0502040504020204"/>
              </a:rPr>
              <a:t>Gott nicht als eine Essenz</a:t>
            </a:r>
            <a:r>
              <a:rPr lang="de-DE" sz="1600" kern="0" dirty="0">
                <a:ln w="6350">
                  <a:noFill/>
                </a:ln>
                <a:latin typeface="Noto Sans" panose="020B0502040504020204"/>
              </a:rPr>
              <a:t> dar, die die Natur durchdringt, sondern als </a:t>
            </a:r>
            <a:r>
              <a:rPr lang="de-DE" sz="1600" u="sng" kern="0" dirty="0">
                <a:ln w="6350">
                  <a:noFill/>
                </a:ln>
                <a:latin typeface="Noto Sans" panose="020B0502040504020204"/>
              </a:rPr>
              <a:t>ein persönliches Wesen</a:t>
            </a:r>
            <a:r>
              <a:rPr lang="de-DE" sz="1600" kern="0" dirty="0">
                <a:ln w="6350">
                  <a:noFill/>
                </a:ln>
                <a:latin typeface="Noto Sans" panose="020B0502040504020204"/>
              </a:rPr>
              <a:t>. Christen sollten bedenken, dass Gott ganz genauso eine </a:t>
            </a:r>
            <a:r>
              <a:rPr lang="de-DE" sz="1600" u="sng" kern="0" dirty="0">
                <a:ln w="6350">
                  <a:noFill/>
                </a:ln>
                <a:latin typeface="Noto Sans" panose="020B0502040504020204"/>
              </a:rPr>
              <a:t>Persönlichkeit</a:t>
            </a:r>
            <a:r>
              <a:rPr lang="de-DE" sz="1600" kern="0" dirty="0">
                <a:ln w="6350">
                  <a:noFill/>
                </a:ln>
                <a:latin typeface="Noto Sans" panose="020B0502040504020204"/>
              </a:rPr>
              <a:t> besitzt wie Christus.</a:t>
            </a:r>
          </a:p>
          <a:p>
            <a:pPr marL="57150" indent="0">
              <a:lnSpc>
                <a:spcPct val="150000"/>
              </a:lnSpc>
              <a:buNone/>
            </a:pPr>
            <a:endParaRPr lang="de-DE" sz="11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200-2:</a:t>
            </a:r>
            <a:r>
              <a:rPr lang="de-DE" sz="1600" kern="0" dirty="0">
                <a:ln w="6350">
                  <a:noFill/>
                </a:ln>
                <a:latin typeface="Noto Sans" panose="020B0502040504020204"/>
              </a:rPr>
              <a:t> In dem Buch </a:t>
            </a:r>
            <a:r>
              <a:rPr lang="en-US" sz="1600" i="1" kern="0" dirty="0">
                <a:ln w="6350">
                  <a:noFill/>
                </a:ln>
                <a:latin typeface="Noto Sans" panose="020B0502040504020204"/>
              </a:rPr>
              <a:t>Living Temple</a:t>
            </a:r>
            <a:r>
              <a:rPr lang="en-US" sz="1600" kern="0" dirty="0">
                <a:ln w="6350">
                  <a:noFill/>
                </a:ln>
                <a:latin typeface="Noto Sans" panose="020B0502040504020204"/>
              </a:rPr>
              <a:t> </a:t>
            </a:r>
            <a:r>
              <a:rPr lang="de-DE" sz="1600" kern="0" dirty="0">
                <a:ln w="6350">
                  <a:noFill/>
                </a:ln>
                <a:latin typeface="Noto Sans" panose="020B0502040504020204"/>
              </a:rPr>
              <a:t>ist das </a:t>
            </a:r>
            <a:r>
              <a:rPr lang="de-DE" sz="1600" u="sng" kern="0" dirty="0">
                <a:ln w="6350">
                  <a:noFill/>
                </a:ln>
                <a:latin typeface="Noto Sans" panose="020B0502040504020204"/>
              </a:rPr>
              <a:t>Alpha der tödlichen Irrlehren</a:t>
            </a:r>
            <a:r>
              <a:rPr lang="de-DE" sz="1600" kern="0" dirty="0">
                <a:ln w="6350">
                  <a:noFill/>
                </a:ln>
                <a:latin typeface="Noto Sans" panose="020B0502040504020204"/>
              </a:rPr>
              <a:t> dargestellt</a:t>
            </a:r>
            <a:r>
              <a:rPr lang="en-US" sz="1600" kern="0" dirty="0">
                <a:ln w="6350">
                  <a:noFill/>
                </a:ln>
                <a:latin typeface="Noto Sans" panose="020B0502040504020204"/>
              </a:rPr>
              <a:t>. </a:t>
            </a:r>
            <a:r>
              <a:rPr lang="de-DE" sz="1600" kern="0" dirty="0">
                <a:ln w="6350">
                  <a:noFill/>
                </a:ln>
                <a:latin typeface="Noto Sans" panose="020B0502040504020204"/>
              </a:rPr>
              <a:t>Das </a:t>
            </a:r>
            <a:r>
              <a:rPr lang="de-DE" sz="1600" u="sng" kern="0" dirty="0">
                <a:ln w="6350">
                  <a:noFill/>
                </a:ln>
                <a:latin typeface="Noto Sans" panose="020B0502040504020204"/>
              </a:rPr>
              <a:t>Omega</a:t>
            </a:r>
            <a:r>
              <a:rPr lang="de-DE" sz="1600" kern="0" dirty="0">
                <a:ln w="6350">
                  <a:noFill/>
                </a:ln>
                <a:latin typeface="Noto Sans" panose="020B0502040504020204"/>
              </a:rPr>
              <a:t> wird folgen und es wird von jenen angenommen werden, die nicht gewillt sind, die Warnungen zu beachten, die Gott gegeben hat. … [Das Buch </a:t>
            </a:r>
            <a:r>
              <a:rPr lang="de-DE" sz="1600" i="1" kern="0" dirty="0">
                <a:ln w="6350">
                  <a:noFill/>
                </a:ln>
                <a:latin typeface="Noto Sans" panose="020B0502040504020204"/>
              </a:rPr>
              <a:t>The </a:t>
            </a:r>
            <a:r>
              <a:rPr lang="en-US" sz="1600" i="1" kern="0" dirty="0">
                <a:ln w="6350">
                  <a:noFill/>
                </a:ln>
                <a:latin typeface="Noto Sans" panose="020B0502040504020204"/>
              </a:rPr>
              <a:t>Living Temple</a:t>
            </a:r>
            <a:r>
              <a:rPr lang="en-US" sz="1600" kern="0" dirty="0">
                <a:ln w="6350">
                  <a:noFill/>
                </a:ln>
                <a:latin typeface="Noto Sans" panose="020B0502040504020204"/>
              </a:rPr>
              <a:t>]</a:t>
            </a:r>
            <a:r>
              <a:rPr lang="en-US" sz="1600" i="1" kern="0" dirty="0">
                <a:ln w="6350">
                  <a:noFill/>
                </a:ln>
                <a:latin typeface="Noto Sans" panose="020B0502040504020204"/>
              </a:rPr>
              <a:t> </a:t>
            </a:r>
            <a:r>
              <a:rPr lang="de-DE" sz="1600" kern="0" dirty="0">
                <a:ln w="6350">
                  <a:noFill/>
                </a:ln>
                <a:latin typeface="Noto Sans" panose="020B0502040504020204"/>
              </a:rPr>
              <a:t>bringt das herein, was nichts ist als </a:t>
            </a:r>
            <a:r>
              <a:rPr lang="de-DE" sz="1600" u="sng" kern="0" dirty="0">
                <a:ln w="6350">
                  <a:noFill/>
                </a:ln>
                <a:latin typeface="Noto Sans" panose="020B0502040504020204"/>
              </a:rPr>
              <a:t>Spekulation in Bezug auf die Persönlichkeit Gottes</a:t>
            </a:r>
            <a:r>
              <a:rPr lang="de-DE" sz="1600" kern="0" dirty="0">
                <a:ln w="6350">
                  <a:noFill/>
                </a:ln>
                <a:latin typeface="Noto Sans" panose="020B0502040504020204"/>
              </a:rPr>
              <a:t> und wo Seine Gegenwart ist.  Niemand auf dieser Erde hat ein Recht über diese Frage zu spekulieren.</a:t>
            </a:r>
            <a:endParaRPr lang="de-DE" sz="1600" dirty="0">
              <a:latin typeface="Noto Sans" panose="020B0502040504020204"/>
            </a:endParaRPr>
          </a:p>
          <a:p>
            <a:pPr marL="57150" indent="0">
              <a:lnSpc>
                <a:spcPct val="150000"/>
              </a:lnSpc>
              <a:buNone/>
            </a:pPr>
            <a:endParaRPr lang="de-DE" sz="1600" kern="0" dirty="0">
              <a:ln w="6350">
                <a:noFill/>
              </a:ln>
              <a:latin typeface="Noto Sans" panose="020B0502040504020204"/>
            </a:endParaRPr>
          </a:p>
          <a:p>
            <a:pPr marL="0" indent="0">
              <a:buNone/>
            </a:pPr>
            <a:endParaRPr lang="de-DE" sz="1800" dirty="0"/>
          </a:p>
        </p:txBody>
      </p:sp>
    </p:spTree>
    <p:extLst>
      <p:ext uri="{BB962C8B-B14F-4D97-AF65-F5344CB8AC3E}">
        <p14:creationId xmlns:p14="http://schemas.microsoft.com/office/powerpoint/2010/main" val="172967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932575"/>
          </a:xfrm>
        </p:spPr>
        <p:txBody>
          <a:bodyPr/>
          <a:lstStyle/>
          <a:p>
            <a:pPr lvl="0" algn="ctr">
              <a:defRPr/>
            </a:pP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kern="0" dirty="0">
              <a:effectLst>
                <a:outerShdw blurRad="38100" dist="38100" dir="2700000" algn="tl">
                  <a:srgbClr val="000000">
                    <a:alpha val="43137"/>
                  </a:srgbClr>
                </a:outerShdw>
              </a:effectLst>
              <a:latin typeface="Noto Sans" panose="020B0502040504020204"/>
            </a:endParaRPr>
          </a:p>
        </p:txBody>
      </p:sp>
      <p:sp>
        <p:nvSpPr>
          <p:cNvPr id="3" name="Inhaltsplatzhalter 2"/>
          <p:cNvSpPr>
            <a:spLocks noGrp="1"/>
          </p:cNvSpPr>
          <p:nvPr>
            <p:ph idx="4294967295"/>
          </p:nvPr>
        </p:nvSpPr>
        <p:spPr>
          <a:xfrm>
            <a:off x="600000" y="1628800"/>
            <a:ext cx="9134805" cy="5229200"/>
          </a:xfrm>
          <a:prstGeom prst="rect">
            <a:avLst/>
          </a:prstGeom>
        </p:spPr>
        <p:txBody>
          <a:bodyPr/>
          <a:lstStyle/>
          <a:p>
            <a:pPr marL="0" indent="0" algn="ctr">
              <a:lnSpc>
                <a:spcPct val="150000"/>
              </a:lnSpc>
              <a:buNone/>
            </a:pPr>
            <a:r>
              <a:rPr lang="de-DE" sz="2200" b="1" i="1" kern="0" dirty="0">
                <a:ln w="6350">
                  <a:noFill/>
                </a:ln>
                <a:ea typeface="Noto Sans" panose="020B0502040504020204" pitchFamily="34" charset="0"/>
                <a:cs typeface="Noto Sans" panose="020B0502040504020204" pitchFamily="34" charset="0"/>
              </a:rPr>
              <a:t>Alpha-Krise um 1900  |  Omega-Krise heute</a:t>
            </a:r>
          </a:p>
          <a:p>
            <a:pPr marL="0" indent="0" algn="ctr">
              <a:lnSpc>
                <a:spcPct val="150000"/>
              </a:lnSpc>
              <a:buNone/>
            </a:pPr>
            <a:r>
              <a:rPr lang="de-DE" sz="1800" b="1" kern="0" dirty="0">
                <a:ln w="6350">
                  <a:noFill/>
                </a:ln>
                <a:ea typeface="Noto Sans" panose="020B0502040504020204" pitchFamily="34" charset="0"/>
                <a:cs typeface="Noto Sans" panose="020B0502040504020204" pitchFamily="34" charset="0"/>
              </a:rPr>
              <a:t>Aus der eigenen Geschichte lernen, Prinzipien für unsere Zeit erkennen:</a:t>
            </a:r>
          </a:p>
          <a:p>
            <a:pPr marL="0" indent="0" algn="ctr">
              <a:lnSpc>
                <a:spcPct val="150000"/>
              </a:lnSpc>
              <a:buNone/>
            </a:pPr>
            <a:endParaRPr lang="de-DE" sz="1800" kern="0" dirty="0">
              <a:ln w="6350">
                <a:noFill/>
              </a:ln>
              <a:ea typeface="Noto Sans" panose="020B0502040504020204" pitchFamily="34" charset="0"/>
              <a:cs typeface="Noto Sans" panose="020B0502040504020204" pitchFamily="34" charset="0"/>
            </a:endParaRP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„Wir haben für die Zukunft nichts zu befürchten, es sei denn, dass wir den Weg vergessen, den der Herr uns führte, und dass wir die Lehren nicht beherzigten, die wir aus der Geschichte unseres Werkes ziehen sollten.“ </a:t>
            </a: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(3SCH 381)</a:t>
            </a:r>
          </a:p>
          <a:p>
            <a:pPr marL="0" indent="0" algn="ctr">
              <a:lnSpc>
                <a:spcPct val="150000"/>
              </a:lnSpc>
              <a:buNone/>
            </a:pPr>
            <a:endParaRPr lang="de-DE" sz="1800" kern="0" dirty="0">
              <a:ln w="6350">
                <a:noFill/>
              </a:ln>
              <a:ea typeface="Noto Sans" panose="020B0502040504020204" pitchFamily="34" charset="0"/>
              <a:cs typeface="Noto Sans" panose="020B0502040504020204" pitchFamily="34" charset="0"/>
            </a:endParaRP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„Ich wusste, dass </a:t>
            </a:r>
            <a:r>
              <a:rPr lang="de-DE" sz="1800" u="sng" kern="0" dirty="0">
                <a:ln w="6350">
                  <a:noFill/>
                </a:ln>
                <a:ea typeface="Noto Sans" panose="020B0502040504020204" pitchFamily="34" charset="0"/>
                <a:cs typeface="Noto Sans" panose="020B0502040504020204" pitchFamily="34" charset="0"/>
              </a:rPr>
              <a:t>das Omega</a:t>
            </a:r>
            <a:r>
              <a:rPr lang="de-DE" sz="1800" b="1" u="sng" kern="0" dirty="0">
                <a:ln w="6350">
                  <a:noFill/>
                </a:ln>
                <a:ea typeface="Noto Sans" panose="020B0502040504020204" pitchFamily="34" charset="0"/>
                <a:cs typeface="Noto Sans" panose="020B0502040504020204" pitchFamily="34" charset="0"/>
              </a:rPr>
              <a:t> </a:t>
            </a:r>
            <a:r>
              <a:rPr lang="de-DE" sz="1800" u="sng" kern="0" dirty="0">
                <a:ln w="6350">
                  <a:noFill/>
                </a:ln>
                <a:ea typeface="Noto Sans" panose="020B0502040504020204" pitchFamily="34" charset="0"/>
                <a:cs typeface="Noto Sans" panose="020B0502040504020204" pitchFamily="34" charset="0"/>
              </a:rPr>
              <a:t>in Kürze</a:t>
            </a:r>
            <a:r>
              <a:rPr lang="de-DE" sz="1800" kern="0" dirty="0">
                <a:ln w="6350">
                  <a:noFill/>
                </a:ln>
                <a:ea typeface="Noto Sans" panose="020B0502040504020204" pitchFamily="34" charset="0"/>
                <a:cs typeface="Noto Sans" panose="020B0502040504020204" pitchFamily="34" charset="0"/>
              </a:rPr>
              <a:t> folgen würde; ich zitterte um unser Volk. Ich wusste, dass ich unsere Brüder und Schwestern warnen musste …“ </a:t>
            </a: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(1SM 203 (1903))</a:t>
            </a:r>
          </a:p>
        </p:txBody>
      </p:sp>
    </p:spTree>
    <p:extLst>
      <p:ext uri="{BB962C8B-B14F-4D97-AF65-F5344CB8AC3E}">
        <p14:creationId xmlns:p14="http://schemas.microsoft.com/office/powerpoint/2010/main" val="3618117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marL="457200" lvl="1" indent="0">
              <a:lnSpc>
                <a:spcPct val="150000"/>
              </a:lnSpc>
              <a:buNone/>
            </a:pPr>
            <a:endParaRPr lang="de-DE" sz="16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202:</a:t>
            </a:r>
            <a:r>
              <a:rPr lang="de-DE" sz="1600" kern="0" dirty="0">
                <a:ln w="6350">
                  <a:noFill/>
                </a:ln>
                <a:latin typeface="Noto Sans" panose="020B0502040504020204"/>
              </a:rPr>
              <a:t> Wir brauchen den </a:t>
            </a:r>
            <a:r>
              <a:rPr lang="de-DE" sz="1600" u="sng" kern="0" dirty="0">
                <a:ln w="6350">
                  <a:noFill/>
                </a:ln>
                <a:latin typeface="Noto Sans" panose="020B0502040504020204"/>
              </a:rPr>
              <a:t>Mystizismus</a:t>
            </a:r>
            <a:r>
              <a:rPr lang="de-DE" sz="1600" kern="0" dirty="0">
                <a:ln w="6350">
                  <a:noFill/>
                </a:ln>
                <a:latin typeface="Noto Sans" panose="020B0502040504020204"/>
              </a:rPr>
              <a:t> in diesem Buch nicht.</a:t>
            </a:r>
          </a:p>
          <a:p>
            <a:pPr marL="57150" indent="0">
              <a:lnSpc>
                <a:spcPct val="150000"/>
              </a:lnSpc>
              <a:buNone/>
            </a:pPr>
            <a:endParaRPr lang="de-DE" sz="16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203: </a:t>
            </a:r>
            <a:r>
              <a:rPr lang="de-DE" sz="1600" i="1" kern="0" dirty="0">
                <a:ln w="6350">
                  <a:noFill/>
                </a:ln>
                <a:latin typeface="Noto Sans" panose="020B0502040504020204"/>
              </a:rPr>
              <a:t>Living Temple</a:t>
            </a:r>
            <a:r>
              <a:rPr lang="de-DE" sz="1600" kern="0" dirty="0">
                <a:ln w="6350">
                  <a:noFill/>
                </a:ln>
                <a:latin typeface="Noto Sans" panose="020B0502040504020204"/>
              </a:rPr>
              <a:t> enthält das </a:t>
            </a:r>
            <a:r>
              <a:rPr lang="de-DE" sz="1600" u="sng" kern="0" dirty="0">
                <a:ln w="6350">
                  <a:noFill/>
                </a:ln>
                <a:latin typeface="Noto Sans" panose="020B0502040504020204"/>
              </a:rPr>
              <a:t>Alpha</a:t>
            </a:r>
            <a:r>
              <a:rPr lang="de-DE" sz="1600" kern="0" dirty="0">
                <a:ln w="6350">
                  <a:noFill/>
                </a:ln>
                <a:latin typeface="Noto Sans" panose="020B0502040504020204"/>
              </a:rPr>
              <a:t> dieser Theorien. Ich wusste, dass </a:t>
            </a:r>
            <a:r>
              <a:rPr lang="de-DE" sz="1600" u="sng" kern="0" dirty="0">
                <a:ln w="6350">
                  <a:noFill/>
                </a:ln>
                <a:latin typeface="Noto Sans" panose="020B0502040504020204"/>
              </a:rPr>
              <a:t>das Omega in Kürze</a:t>
            </a:r>
            <a:r>
              <a:rPr lang="de-DE" sz="1600" kern="0" dirty="0">
                <a:ln w="6350">
                  <a:noFill/>
                </a:ln>
                <a:latin typeface="Noto Sans" panose="020B0502040504020204"/>
              </a:rPr>
              <a:t> folgen würde; ich zitterte um unser Volk. Ich wusste, dass ich unsere Brüder und Schwestern warnen musste, sich </a:t>
            </a:r>
            <a:r>
              <a:rPr lang="de-DE" sz="1600" u="sng" kern="0" dirty="0">
                <a:ln w="6350">
                  <a:noFill/>
                </a:ln>
                <a:latin typeface="Noto Sans" panose="020B0502040504020204"/>
              </a:rPr>
              <a:t>nicht auf Diskussionen über die Gegenwart und Persönlichkeit Gottes einzulassen</a:t>
            </a:r>
            <a:r>
              <a:rPr lang="de-DE" sz="1600" kern="0" dirty="0">
                <a:ln w="6350">
                  <a:noFill/>
                </a:ln>
                <a:latin typeface="Noto Sans" panose="020B0502040504020204"/>
              </a:rPr>
              <a:t>. Die Aussagen, die diesbezüglich in </a:t>
            </a:r>
            <a:r>
              <a:rPr lang="de-DE" sz="1600" i="1" kern="0" dirty="0">
                <a:ln w="6350">
                  <a:noFill/>
                </a:ln>
                <a:latin typeface="Noto Sans" panose="020B0502040504020204"/>
              </a:rPr>
              <a:t>Living Temple </a:t>
            </a:r>
            <a:r>
              <a:rPr lang="de-DE" sz="1600" kern="0" dirty="0">
                <a:ln w="6350">
                  <a:noFill/>
                </a:ln>
                <a:latin typeface="Noto Sans" panose="020B0502040504020204"/>
              </a:rPr>
              <a:t>gemacht werden, sind falsch. Die Bibeltexte, die zum Beweis dieser Lehren angeführt werden, sind falsch interpretiert.</a:t>
            </a:r>
          </a:p>
          <a:p>
            <a:pPr marL="0" indent="0">
              <a:buNone/>
            </a:pPr>
            <a:endParaRPr lang="de-DE" sz="1600" dirty="0"/>
          </a:p>
        </p:txBody>
      </p:sp>
    </p:spTree>
    <p:extLst>
      <p:ext uri="{BB962C8B-B14F-4D97-AF65-F5344CB8AC3E}">
        <p14:creationId xmlns:p14="http://schemas.microsoft.com/office/powerpoint/2010/main" val="2061294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endParaRPr lang="de-DE" sz="700" kern="0" dirty="0">
              <a:ln w="6350">
                <a:noFill/>
              </a:ln>
              <a:latin typeface="Noto Sans" panose="020B0502040504020204"/>
            </a:endParaRPr>
          </a:p>
          <a:p>
            <a:pPr marL="57150" indent="0">
              <a:lnSpc>
                <a:spcPct val="150000"/>
              </a:lnSpc>
              <a:buNone/>
            </a:pPr>
            <a:endParaRPr lang="de-DE" sz="1600" b="1" kern="0" dirty="0">
              <a:ln w="6350">
                <a:noFill/>
              </a:ln>
              <a:latin typeface="Noto Sans" panose="020B0502040504020204"/>
            </a:endParaRPr>
          </a:p>
          <a:p>
            <a:pPr marL="57150" indent="0">
              <a:lnSpc>
                <a:spcPct val="150000"/>
              </a:lnSpc>
              <a:buNone/>
            </a:pPr>
            <a:r>
              <a:rPr lang="de-DE" sz="1600" b="1" kern="0" dirty="0" err="1">
                <a:ln w="6350">
                  <a:noFill/>
                </a:ln>
                <a:latin typeface="Noto Sans" panose="020B0502040504020204"/>
              </a:rPr>
              <a:t>SpT“B</a:t>
            </a:r>
            <a:r>
              <a:rPr lang="de-DE" sz="1600" b="1" kern="0" dirty="0">
                <a:ln w="6350">
                  <a:noFill/>
                </a:ln>
                <a:latin typeface="Noto Sans" panose="020B0502040504020204"/>
              </a:rPr>
              <a:t>“ 7 (1905), 62:</a:t>
            </a:r>
            <a:r>
              <a:rPr lang="de-DE" sz="1600" kern="0" dirty="0">
                <a:ln w="6350">
                  <a:noFill/>
                </a:ln>
                <a:latin typeface="Noto Sans" panose="020B0502040504020204"/>
              </a:rPr>
              <a:t> Es werden solche Aussagen wie die folgende gemacht: „Der Vater ist wie das unsichtbare Licht. Der Sohn ist das verkörperte Licht. Der Geist ist das Licht, das herabgegossen wird.“ „Der Vater ist wie der Tau unsichtbarer Dunst. Der Sohn ist wie der Tau, gesammelt in wunderschöner Form. Der Geist ist wie der Tau, herabgefallen auf den Schauplatz des Lebens.“ Eine andere Aussage: „Der Vater ist wie der unsichtbare Dunst. Der Sohn ist wie die geführte Wolke. Der Geist ist wie der Regen, der gefallen ist und in erfrischender Kraft wirkt.“ Alle diese </a:t>
            </a:r>
            <a:r>
              <a:rPr lang="de-DE" sz="1600" u="sng" kern="0" dirty="0">
                <a:ln w="6350">
                  <a:noFill/>
                </a:ln>
                <a:latin typeface="Noto Sans" panose="020B0502040504020204"/>
              </a:rPr>
              <a:t>spiritualistischen Darstellungen</a:t>
            </a:r>
            <a:r>
              <a:rPr lang="de-DE" sz="1600" kern="0" dirty="0">
                <a:ln w="6350">
                  <a:noFill/>
                </a:ln>
                <a:latin typeface="Noto Sans" panose="020B0502040504020204"/>
              </a:rPr>
              <a:t> sind einfach Nichtigkeit. Sie sind </a:t>
            </a:r>
            <a:r>
              <a:rPr lang="de-DE" sz="1600" u="sng" kern="0" dirty="0">
                <a:ln w="6350">
                  <a:noFill/>
                </a:ln>
                <a:latin typeface="Noto Sans" panose="020B0502040504020204"/>
              </a:rPr>
              <a:t>unvollkommen, unwahr</a:t>
            </a:r>
            <a:r>
              <a:rPr lang="de-DE" sz="1600" kern="0" dirty="0">
                <a:ln w="6350">
                  <a:noFill/>
                </a:ln>
                <a:latin typeface="Noto Sans" panose="020B0502040504020204"/>
              </a:rPr>
              <a:t>. Sie schwächen und </a:t>
            </a:r>
            <a:r>
              <a:rPr lang="de-DE" sz="1600" u="sng" kern="0" dirty="0">
                <a:ln w="6350">
                  <a:noFill/>
                </a:ln>
                <a:latin typeface="Noto Sans" panose="020B0502040504020204"/>
              </a:rPr>
              <a:t>schmälern die Majestät</a:t>
            </a:r>
            <a:r>
              <a:rPr lang="de-DE" sz="1600" kern="0" dirty="0">
                <a:ln w="6350">
                  <a:noFill/>
                </a:ln>
                <a:latin typeface="Noto Sans" panose="020B0502040504020204"/>
              </a:rPr>
              <a:t>, mit der nichts Irdisches verglichen werden kann. Gott kann nicht mit den Dingen verglichen werden, die seine Hände gemacht haben. Diese sind bloß irdische Dinge, die unter dem Fluch Gottes leiden wegen der Sünden des Menschen.</a:t>
            </a:r>
            <a:endParaRPr lang="de-DE" sz="1600" i="1" kern="0" dirty="0">
              <a:ln w="6350">
                <a:noFill/>
              </a:ln>
              <a:latin typeface="Noto Sans" panose="020B0502040504020204"/>
            </a:endParaRPr>
          </a:p>
          <a:p>
            <a:pPr marL="0" indent="0">
              <a:buNone/>
            </a:pPr>
            <a:endParaRPr lang="de-DE" sz="1800" dirty="0"/>
          </a:p>
        </p:txBody>
      </p:sp>
    </p:spTree>
    <p:extLst>
      <p:ext uri="{BB962C8B-B14F-4D97-AF65-F5344CB8AC3E}">
        <p14:creationId xmlns:p14="http://schemas.microsoft.com/office/powerpoint/2010/main" val="2372607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1" y="1628800"/>
            <a:ext cx="8664352" cy="4781631"/>
          </a:xfrm>
          <a:prstGeom prst="rect">
            <a:avLst/>
          </a:prstGeom>
        </p:spPr>
        <p:txBody>
          <a:bodyPr/>
          <a:lstStyle/>
          <a:p>
            <a:pPr marL="0" indent="0">
              <a:lnSpc>
                <a:spcPct val="150000"/>
              </a:lnSpc>
              <a:buNone/>
            </a:pPr>
            <a:r>
              <a:rPr lang="de-DE" sz="2200" b="1" i="1" kern="0" dirty="0">
                <a:ln w="6350">
                  <a:noFill/>
                </a:ln>
                <a:latin typeface="Noto Sans" panose="020B0502040504020204"/>
              </a:rPr>
              <a:t>VORSCHAU Omega-Krise</a:t>
            </a:r>
          </a:p>
          <a:p>
            <a:pPr lvl="1"/>
            <a:endParaRPr lang="de-DE" sz="20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197:</a:t>
            </a:r>
            <a:r>
              <a:rPr lang="de-DE" sz="1600" kern="0" dirty="0">
                <a:ln w="6350">
                  <a:noFill/>
                </a:ln>
                <a:latin typeface="Noto Sans" panose="020B0502040504020204"/>
              </a:rPr>
              <a:t> Lasst euch nicht verführen; viele werden vom Glauben abfallen und auf verführerische Geister und Lehren von Teufeln hören. </a:t>
            </a:r>
            <a:r>
              <a:rPr lang="de-DE" sz="1600" i="1" kern="0" dirty="0">
                <a:ln w="6350">
                  <a:noFill/>
                </a:ln>
                <a:latin typeface="Noto Sans" panose="020B0502040504020204"/>
              </a:rPr>
              <a:t>Wir haben nun das Alpha dieser Gefahr vor uns. Das Omega wird von äußerst erschreckender Natur sein.</a:t>
            </a:r>
            <a:endParaRPr lang="de-DE" sz="1600" kern="0" dirty="0">
              <a:ln w="6350">
                <a:noFill/>
              </a:ln>
              <a:latin typeface="Noto Sans" panose="020B0502040504020204"/>
            </a:endParaRPr>
          </a:p>
          <a:p>
            <a:pPr marL="457200" lvl="1" indent="0">
              <a:buNone/>
            </a:pPr>
            <a:endParaRPr lang="de-DE" sz="1800" kern="0" dirty="0">
              <a:ln w="6350">
                <a:noFill/>
              </a:ln>
              <a:latin typeface="Noto Sans" panose="020B0502040504020204"/>
            </a:endParaRPr>
          </a:p>
          <a:p>
            <a:pPr marL="457200" lvl="1" indent="0">
              <a:buNone/>
            </a:pPr>
            <a:endParaRPr lang="de-DE" sz="1800" kern="0" dirty="0">
              <a:ln w="6350">
                <a:noFill/>
              </a:ln>
              <a:latin typeface="Noto Sans" panose="020B0502040504020204"/>
            </a:endParaRPr>
          </a:p>
          <a:p>
            <a:pPr marL="342900" indent="-342900">
              <a:lnSpc>
                <a:spcPct val="150000"/>
              </a:lnSpc>
              <a:buFont typeface="Wingdings" panose="05000000000000000000" pitchFamily="2" charset="2"/>
              <a:buChar char="Ø"/>
            </a:pPr>
            <a:r>
              <a:rPr lang="de-DE" sz="1600" kern="0" dirty="0">
                <a:ln w="6350">
                  <a:noFill/>
                </a:ln>
                <a:latin typeface="Noto Sans" panose="020B0502040504020204"/>
              </a:rPr>
              <a:t>Muster des Alpha gleich dem des Omega?</a:t>
            </a:r>
          </a:p>
          <a:p>
            <a:pPr marL="342900" indent="-342900">
              <a:lnSpc>
                <a:spcPct val="150000"/>
              </a:lnSpc>
              <a:buFont typeface="Wingdings" panose="05000000000000000000" pitchFamily="2" charset="2"/>
              <a:buChar char="Ø"/>
            </a:pPr>
            <a:r>
              <a:rPr lang="de-DE" sz="1600" kern="0" dirty="0">
                <a:ln w="6350">
                  <a:noFill/>
                </a:ln>
                <a:latin typeface="Noto Sans" panose="020B0502040504020204"/>
              </a:rPr>
              <a:t>Omega umfassender, größer?</a:t>
            </a:r>
          </a:p>
          <a:p>
            <a:pPr marL="342900" indent="-342900">
              <a:lnSpc>
                <a:spcPct val="150000"/>
              </a:lnSpc>
              <a:buFont typeface="Wingdings" panose="05000000000000000000" pitchFamily="2" charset="2"/>
              <a:buChar char="Ø"/>
            </a:pPr>
            <a:r>
              <a:rPr lang="de-DE" sz="1600" kern="0" dirty="0">
                <a:ln w="6350">
                  <a:noFill/>
                </a:ln>
                <a:latin typeface="Noto Sans" panose="020B0502040504020204"/>
              </a:rPr>
              <a:t>Auch subtiler?</a:t>
            </a:r>
            <a:endParaRPr lang="de-DE" sz="1600" dirty="0">
              <a:latin typeface="Noto Sans" panose="020B0502040504020204"/>
            </a:endParaRPr>
          </a:p>
        </p:txBody>
      </p:sp>
    </p:spTree>
    <p:extLst>
      <p:ext uri="{BB962C8B-B14F-4D97-AF65-F5344CB8AC3E}">
        <p14:creationId xmlns:p14="http://schemas.microsoft.com/office/powerpoint/2010/main" val="80632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1076591"/>
          </a:xfrm>
        </p:spPr>
        <p:txBody>
          <a:bodyPr/>
          <a:lstStyle/>
          <a:p>
            <a:pPr lvl="0" algn="ctr">
              <a:defRPr/>
            </a:pP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latin typeface="Noto Sans" panose="020B0502040504020204" pitchFamily="34" charset="0"/>
              <a:ea typeface="Noto Sans" panose="020B0502040504020204" pitchFamily="34" charset="0"/>
              <a:cs typeface="Noto Sans" panose="020B0502040504020204" pitchFamily="34" charset="0"/>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gn="ctr">
              <a:buNone/>
            </a:pPr>
            <a:endParaRPr lang="de-DE" sz="1800" dirty="0"/>
          </a:p>
          <a:p>
            <a:pPr marL="0" indent="0" algn="ctr">
              <a:buNone/>
            </a:pPr>
            <a:endParaRPr lang="de-DE" sz="1800" dirty="0"/>
          </a:p>
          <a:p>
            <a:pPr marL="0" indent="0" algn="ctr">
              <a:buNone/>
            </a:pPr>
            <a:endParaRPr lang="de-DE" sz="1800" dirty="0"/>
          </a:p>
          <a:p>
            <a:pPr marL="0" indent="0" algn="ctr">
              <a:buNone/>
            </a:pPr>
            <a:endParaRPr lang="de-DE" sz="1800" dirty="0"/>
          </a:p>
          <a:p>
            <a:pPr marL="0" indent="0" algn="ctr">
              <a:buNone/>
            </a:pPr>
            <a:endParaRPr lang="de-DE" sz="1800" dirty="0"/>
          </a:p>
          <a:p>
            <a:pPr marL="0" indent="0" algn="ctr">
              <a:buNone/>
            </a:pPr>
            <a:endParaRPr lang="de-DE" sz="1800" dirty="0"/>
          </a:p>
          <a:p>
            <a:pPr marL="0" indent="0" algn="ctr">
              <a:buNone/>
            </a:pPr>
            <a:r>
              <a:rPr lang="de-DE" sz="3000" b="1" i="1" kern="0" dirty="0">
                <a:ln w="6350">
                  <a:noFill/>
                </a:ln>
                <a:latin typeface="Noto Sans"/>
              </a:rPr>
              <a:t>Was war damals geschehen?</a:t>
            </a:r>
          </a:p>
          <a:p>
            <a:pPr marL="0" indent="0" algn="ctr">
              <a:buNone/>
            </a:pPr>
            <a:endParaRPr lang="de-DE" sz="1800" dirty="0"/>
          </a:p>
        </p:txBody>
      </p:sp>
    </p:spTree>
    <p:extLst>
      <p:ext uri="{BB962C8B-B14F-4D97-AF65-F5344CB8AC3E}">
        <p14:creationId xmlns:p14="http://schemas.microsoft.com/office/powerpoint/2010/main" val="3205683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r>
              <a:rPr lang="de-DE" sz="2400" b="1" i="1" kern="0" dirty="0">
                <a:ln w="6350">
                  <a:noFill/>
                </a:ln>
                <a:latin typeface="Noto Sans" panose="020B0502040504020204"/>
              </a:rPr>
              <a:t>Die Zeit um 1900</a:t>
            </a:r>
          </a:p>
          <a:p>
            <a:pPr marL="0" indent="0">
              <a:buNone/>
            </a:pPr>
            <a:endParaRPr lang="de-DE" sz="1800" dirty="0"/>
          </a:p>
          <a:p>
            <a:pPr marL="342900" indent="-342900">
              <a:lnSpc>
                <a:spcPct val="150000"/>
              </a:lnSpc>
              <a:buFont typeface="Wingdings" panose="05000000000000000000" pitchFamily="2" charset="2"/>
              <a:buChar char="v"/>
            </a:pPr>
            <a:r>
              <a:rPr lang="de-DE" sz="2000" b="1" kern="0" dirty="0">
                <a:ln w="6350">
                  <a:noFill/>
                </a:ln>
                <a:latin typeface="Noto Sans" panose="020B0502040504020204"/>
              </a:rPr>
              <a:t>USA</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Allgemeiner Optimismus</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Wirtschaftlicher Aufschwung</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Positive Sicht von Regierung, Wissenschaft, Kultur</a:t>
            </a:r>
          </a:p>
          <a:p>
            <a:pPr marL="800100" lvl="1" indent="-342900">
              <a:lnSpc>
                <a:spcPct val="150000"/>
              </a:lnSpc>
              <a:buFont typeface="Wingdings" panose="05000000000000000000" pitchFamily="2" charset="2"/>
              <a:buChar char="Ø"/>
            </a:pPr>
            <a:endParaRPr lang="de-DE" sz="1600" kern="0" dirty="0">
              <a:ln w="6350">
                <a:noFill/>
              </a:ln>
              <a:latin typeface="Noto Sans" panose="020B0502040504020204"/>
            </a:endParaRPr>
          </a:p>
          <a:p>
            <a:pPr marL="342900" lvl="0" indent="-342900">
              <a:lnSpc>
                <a:spcPct val="150000"/>
              </a:lnSpc>
              <a:buFont typeface="Wingdings" panose="05000000000000000000" pitchFamily="2" charset="2"/>
              <a:buChar char="v"/>
            </a:pPr>
            <a:r>
              <a:rPr lang="de-DE" sz="2000" b="1" kern="0" dirty="0">
                <a:ln w="6350">
                  <a:noFill/>
                </a:ln>
                <a:latin typeface="Noto Sans" panose="020B0502040504020204"/>
              </a:rPr>
              <a:t>Die Welt</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Weitgehend Friede</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Beste Zeit für Mission (vorkommunistische Zeit: China &amp; Russland zugänglich für Missionare; guter Boden durch Missionsjahrhundert: 19 Jh.)</a:t>
            </a:r>
          </a:p>
          <a:p>
            <a:pPr marL="0" indent="0">
              <a:buNone/>
            </a:pPr>
            <a:endParaRPr lang="de-DE" sz="1800" dirty="0"/>
          </a:p>
        </p:txBody>
      </p:sp>
    </p:spTree>
    <p:extLst>
      <p:ext uri="{BB962C8B-B14F-4D97-AF65-F5344CB8AC3E}">
        <p14:creationId xmlns:p14="http://schemas.microsoft.com/office/powerpoint/2010/main" val="1227134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528447"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Zeit um 1900 – Ellen Whites Einschätzung</a:t>
            </a:r>
            <a:endParaRPr lang="de-DE" sz="2200" kern="0" dirty="0">
              <a:ln w="6350">
                <a:noFill/>
              </a:ln>
              <a:latin typeface="Lucida Sans"/>
            </a:endParaRPr>
          </a:p>
          <a:p>
            <a:pPr marL="0" indent="0">
              <a:lnSpc>
                <a:spcPct val="150000"/>
              </a:lnSpc>
              <a:buNone/>
            </a:pPr>
            <a:r>
              <a:rPr lang="de-DE" sz="1800" kern="0" dirty="0">
                <a:ln w="6350">
                  <a:noFill/>
                </a:ln>
                <a:latin typeface="Noto Sans" panose="020B0502040504020204"/>
              </a:rPr>
              <a:t>„Der Herr entfernt seine [schützenden] Einschränkungen von der Erde und es wird bald </a:t>
            </a:r>
            <a:r>
              <a:rPr lang="de-DE" sz="1800" u="sng" kern="0" dirty="0">
                <a:ln w="6350">
                  <a:noFill/>
                </a:ln>
                <a:latin typeface="Noto Sans" panose="020B0502040504020204"/>
              </a:rPr>
              <a:t>Tod und Zerstörung</a:t>
            </a:r>
            <a:r>
              <a:rPr lang="de-DE" sz="1800" kern="0" dirty="0">
                <a:ln w="6350">
                  <a:noFill/>
                </a:ln>
                <a:latin typeface="Noto Sans" panose="020B0502040504020204"/>
              </a:rPr>
              <a:t>, erhöhte Kriminalität und ein grausames, böses Vorgehen </a:t>
            </a:r>
            <a:r>
              <a:rPr lang="de-DE" sz="1800" u="sng" kern="0" dirty="0">
                <a:ln w="6350">
                  <a:noFill/>
                </a:ln>
                <a:latin typeface="Noto Sans" panose="020B0502040504020204"/>
              </a:rPr>
              <a:t>gegen die Reichen</a:t>
            </a:r>
            <a:r>
              <a:rPr lang="de-DE" sz="1800" kern="0" dirty="0">
                <a:ln w="6350">
                  <a:noFill/>
                </a:ln>
                <a:latin typeface="Noto Sans" panose="020B0502040504020204"/>
              </a:rPr>
              <a:t> geben, die sich selbst gegenüber den Armen erhöht haben. Jene, die ohne Gottes Schutz sind, werden an keinem Ort und keiner Position Sicherheit finden. Menschen werden ausgebildet und gebrauchen ihren </a:t>
            </a:r>
            <a:r>
              <a:rPr lang="de-DE" sz="1800" u="sng" kern="0" dirty="0">
                <a:ln w="6350">
                  <a:noFill/>
                </a:ln>
                <a:latin typeface="Noto Sans" panose="020B0502040504020204"/>
              </a:rPr>
              <a:t>Erfindungsgeist</a:t>
            </a:r>
            <a:r>
              <a:rPr lang="de-DE" sz="1800" kern="0" dirty="0">
                <a:ln w="6350">
                  <a:noFill/>
                </a:ln>
                <a:latin typeface="Noto Sans" panose="020B0502040504020204"/>
              </a:rPr>
              <a:t>, um die </a:t>
            </a:r>
            <a:r>
              <a:rPr lang="de-DE" sz="1800" u="sng" kern="0" dirty="0">
                <a:ln w="6350">
                  <a:noFill/>
                </a:ln>
                <a:latin typeface="Noto Sans" panose="020B0502040504020204"/>
              </a:rPr>
              <a:t>mächtigste Maschinerie zur Verwundung und zum Töten</a:t>
            </a:r>
            <a:r>
              <a:rPr lang="de-DE" sz="1800" kern="0" dirty="0">
                <a:ln w="6350">
                  <a:noFill/>
                </a:ln>
                <a:latin typeface="Noto Sans" panose="020B0502040504020204"/>
              </a:rPr>
              <a:t> in Gang zu setzen.“</a:t>
            </a:r>
          </a:p>
          <a:p>
            <a:pPr marL="0" indent="0">
              <a:lnSpc>
                <a:spcPct val="150000"/>
              </a:lnSpc>
              <a:buNone/>
            </a:pPr>
            <a:endParaRPr lang="de-DE" sz="1800" kern="0" dirty="0">
              <a:ln w="6350">
                <a:noFill/>
              </a:ln>
              <a:latin typeface="Noto Sans" panose="020B0502040504020204"/>
            </a:endParaRPr>
          </a:p>
          <a:p>
            <a:pPr marL="0" indent="0">
              <a:lnSpc>
                <a:spcPct val="150000"/>
              </a:lnSpc>
              <a:buNone/>
            </a:pPr>
            <a:r>
              <a:rPr lang="de-DE" sz="1800" kern="0" dirty="0">
                <a:ln w="6350">
                  <a:noFill/>
                </a:ln>
                <a:latin typeface="Noto Sans" panose="020B0502040504020204"/>
              </a:rPr>
              <a:t>(EGW, </a:t>
            </a:r>
            <a:r>
              <a:rPr lang="de-DE" sz="1800" i="1" kern="0" dirty="0" err="1">
                <a:ln w="6350">
                  <a:noFill/>
                </a:ln>
                <a:latin typeface="Noto Sans" panose="020B0502040504020204"/>
              </a:rPr>
              <a:t>Testimonies</a:t>
            </a:r>
            <a:r>
              <a:rPr lang="de-DE" sz="1800" i="1" kern="0" dirty="0">
                <a:ln w="6350">
                  <a:noFill/>
                </a:ln>
                <a:latin typeface="Noto Sans" panose="020B0502040504020204"/>
              </a:rPr>
              <a:t> </a:t>
            </a:r>
            <a:r>
              <a:rPr lang="de-DE" sz="1800" i="1" kern="0" dirty="0" err="1">
                <a:ln w="6350">
                  <a:noFill/>
                </a:ln>
                <a:latin typeface="Noto Sans" panose="020B0502040504020204"/>
              </a:rPr>
              <a:t>for</a:t>
            </a:r>
            <a:r>
              <a:rPr lang="de-DE" sz="1800" i="1" kern="0" dirty="0">
                <a:ln w="6350">
                  <a:noFill/>
                </a:ln>
                <a:latin typeface="Noto Sans" panose="020B0502040504020204"/>
              </a:rPr>
              <a:t> </a:t>
            </a:r>
            <a:r>
              <a:rPr lang="de-DE" sz="1800" i="1" kern="0" dirty="0" err="1">
                <a:ln w="6350">
                  <a:noFill/>
                </a:ln>
                <a:latin typeface="Noto Sans" panose="020B0502040504020204"/>
              </a:rPr>
              <a:t>the</a:t>
            </a:r>
            <a:r>
              <a:rPr lang="de-DE" sz="1800" i="1" kern="0" dirty="0">
                <a:ln w="6350">
                  <a:noFill/>
                </a:ln>
                <a:latin typeface="Noto Sans" panose="020B0502040504020204"/>
              </a:rPr>
              <a:t> Church</a:t>
            </a:r>
            <a:r>
              <a:rPr lang="de-DE" sz="1800" kern="0" dirty="0">
                <a:ln w="6350">
                  <a:noFill/>
                </a:ln>
                <a:latin typeface="Noto Sans" panose="020B0502040504020204"/>
              </a:rPr>
              <a:t>, Bd. 8, S. 50 (1904), zuerst 1894 in Battle Creek: 20 bzw. 10 Jahre vor dem 1. Weltkrieg)</a:t>
            </a:r>
          </a:p>
        </p:txBody>
      </p:sp>
    </p:spTree>
    <p:extLst>
      <p:ext uri="{BB962C8B-B14F-4D97-AF65-F5344CB8AC3E}">
        <p14:creationId xmlns:p14="http://schemas.microsoft.com/office/powerpoint/2010/main" val="909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r>
              <a:rPr lang="de-DE" sz="2400" b="1" i="1" kern="0" dirty="0">
                <a:ln w="6350">
                  <a:noFill/>
                </a:ln>
                <a:latin typeface="Noto Sans" panose="020B0502040504020204"/>
              </a:rPr>
              <a:t>Die Zeit um 1900</a:t>
            </a:r>
          </a:p>
          <a:p>
            <a:pPr marL="0" indent="0">
              <a:buNone/>
            </a:pPr>
            <a:endParaRPr lang="de-DE" sz="1800" dirty="0"/>
          </a:p>
          <a:p>
            <a:pPr marL="342900" indent="-342900">
              <a:lnSpc>
                <a:spcPct val="150000"/>
              </a:lnSpc>
              <a:buFont typeface="Wingdings" panose="05000000000000000000" pitchFamily="2" charset="2"/>
              <a:buChar char="v"/>
            </a:pPr>
            <a:r>
              <a:rPr lang="de-DE" sz="2000" b="1" kern="0" dirty="0">
                <a:ln w="6350">
                  <a:noFill/>
                </a:ln>
                <a:latin typeface="Noto Sans" panose="020B0502040504020204"/>
              </a:rPr>
              <a:t>Battle Creek</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Zentrum des Adventismus</a:t>
            </a:r>
          </a:p>
          <a:p>
            <a:pPr marL="1257300" lvl="2" indent="-342900">
              <a:lnSpc>
                <a:spcPct val="150000"/>
              </a:lnSpc>
              <a:buFont typeface="Wingdings" panose="05000000000000000000" pitchFamily="2" charset="2"/>
              <a:buChar char="Ø"/>
            </a:pPr>
            <a:r>
              <a:rPr lang="de-DE" sz="1600" kern="0" dirty="0">
                <a:ln w="6350">
                  <a:noFill/>
                </a:ln>
                <a:latin typeface="Noto Sans" panose="020B0502040504020204"/>
              </a:rPr>
              <a:t>Generalkonferenz-Büros</a:t>
            </a:r>
          </a:p>
          <a:p>
            <a:pPr marL="1257300" lvl="2" indent="-342900">
              <a:lnSpc>
                <a:spcPct val="150000"/>
              </a:lnSpc>
              <a:buFont typeface="Wingdings" panose="05000000000000000000" pitchFamily="2" charset="2"/>
              <a:buChar char="Ø"/>
            </a:pPr>
            <a:r>
              <a:rPr lang="de-DE" sz="1600" kern="0" dirty="0">
                <a:ln w="6350">
                  <a:noFill/>
                </a:ln>
                <a:latin typeface="Noto Sans" panose="020B0502040504020204"/>
              </a:rPr>
              <a:t>Review and Herald-Verlag &amp; Druckerei</a:t>
            </a:r>
          </a:p>
          <a:p>
            <a:pPr marL="1257300" lvl="2" indent="-342900">
              <a:lnSpc>
                <a:spcPct val="150000"/>
              </a:lnSpc>
              <a:buFont typeface="Wingdings" panose="05000000000000000000" pitchFamily="2" charset="2"/>
              <a:buChar char="Ø"/>
            </a:pPr>
            <a:r>
              <a:rPr lang="de-DE" sz="1600" kern="0" dirty="0">
                <a:ln w="6350">
                  <a:noFill/>
                </a:ln>
                <a:latin typeface="Noto Sans" panose="020B0502040504020204"/>
              </a:rPr>
              <a:t>Dime-</a:t>
            </a:r>
            <a:r>
              <a:rPr lang="de-DE" sz="1600" kern="0" dirty="0" err="1">
                <a:ln w="6350">
                  <a:noFill/>
                </a:ln>
                <a:latin typeface="Noto Sans" panose="020B0502040504020204"/>
              </a:rPr>
              <a:t>Tabernacle</a:t>
            </a:r>
            <a:r>
              <a:rPr lang="de-DE" sz="1600" kern="0" dirty="0">
                <a:ln w="6350">
                  <a:noFill/>
                </a:ln>
                <a:latin typeface="Noto Sans" panose="020B0502040504020204"/>
              </a:rPr>
              <a:t>: 3.400 Plätze, über 170 Sabbatschulklassen</a:t>
            </a:r>
          </a:p>
          <a:p>
            <a:pPr marL="1257300" lvl="2" indent="-342900">
              <a:lnSpc>
                <a:spcPct val="150000"/>
              </a:lnSpc>
              <a:buFont typeface="Wingdings" panose="05000000000000000000" pitchFamily="2" charset="2"/>
              <a:buChar char="Ø"/>
            </a:pPr>
            <a:r>
              <a:rPr lang="de-DE" sz="1600" kern="0" dirty="0">
                <a:ln w="6350">
                  <a:noFill/>
                </a:ln>
                <a:latin typeface="Noto Sans" panose="020B0502040504020204"/>
              </a:rPr>
              <a:t>Gesundkostfabrik</a:t>
            </a:r>
          </a:p>
          <a:p>
            <a:pPr marL="1257300" lvl="2" indent="-342900">
              <a:lnSpc>
                <a:spcPct val="150000"/>
              </a:lnSpc>
              <a:buFont typeface="Wingdings" panose="05000000000000000000" pitchFamily="2" charset="2"/>
              <a:buChar char="Ø"/>
            </a:pPr>
            <a:r>
              <a:rPr lang="de-DE" sz="1600" kern="0" dirty="0">
                <a:ln w="6350">
                  <a:noFill/>
                </a:ln>
                <a:latin typeface="Noto Sans" panose="020B0502040504020204"/>
              </a:rPr>
              <a:t>Waisenhaus</a:t>
            </a:r>
          </a:p>
          <a:p>
            <a:pPr marL="1257300" lvl="2" indent="-342900">
              <a:lnSpc>
                <a:spcPct val="150000"/>
              </a:lnSpc>
              <a:buFont typeface="Wingdings" panose="05000000000000000000" pitchFamily="2" charset="2"/>
              <a:buChar char="Ø"/>
            </a:pPr>
            <a:r>
              <a:rPr lang="de-DE" sz="1600" kern="0" dirty="0">
                <a:ln w="6350">
                  <a:noFill/>
                </a:ln>
                <a:latin typeface="Noto Sans" panose="020B0502040504020204"/>
              </a:rPr>
              <a:t>Battle Creek Sanatorium (330m lang, über 1.000 Angestellte)</a:t>
            </a:r>
          </a:p>
          <a:p>
            <a:pPr marL="1257300" lvl="2" indent="-342900">
              <a:lnSpc>
                <a:spcPct val="150000"/>
              </a:lnSpc>
              <a:buFont typeface="Wingdings" panose="05000000000000000000" pitchFamily="2" charset="2"/>
              <a:buChar char="Ø"/>
            </a:pPr>
            <a:r>
              <a:rPr lang="de-DE" sz="1600" kern="0" dirty="0">
                <a:ln w="6350">
                  <a:noFill/>
                </a:ln>
                <a:latin typeface="Noto Sans" panose="020B0502040504020204"/>
              </a:rPr>
              <a:t>American Medical </a:t>
            </a:r>
            <a:r>
              <a:rPr lang="de-DE" sz="1600" kern="0" dirty="0" err="1">
                <a:ln w="6350">
                  <a:noFill/>
                </a:ln>
                <a:latin typeface="Noto Sans" panose="020B0502040504020204"/>
              </a:rPr>
              <a:t>Missionary</a:t>
            </a:r>
            <a:r>
              <a:rPr lang="de-DE" sz="1600" kern="0" dirty="0">
                <a:ln w="6350">
                  <a:noFill/>
                </a:ln>
                <a:latin typeface="Noto Sans" panose="020B0502040504020204"/>
              </a:rPr>
              <a:t> College</a:t>
            </a:r>
          </a:p>
          <a:p>
            <a:pPr marL="0" indent="0">
              <a:buNone/>
            </a:pPr>
            <a:endParaRPr lang="de-DE" sz="1800" dirty="0"/>
          </a:p>
        </p:txBody>
      </p:sp>
    </p:spTree>
    <p:extLst>
      <p:ext uri="{BB962C8B-B14F-4D97-AF65-F5344CB8AC3E}">
        <p14:creationId xmlns:p14="http://schemas.microsoft.com/office/powerpoint/2010/main" val="404154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600456" cy="4781631"/>
          </a:xfrm>
          <a:prstGeom prst="rect">
            <a:avLst/>
          </a:prstGeom>
        </p:spPr>
        <p:txBody>
          <a:bodyPr/>
          <a:lstStyle/>
          <a:p>
            <a:pPr marL="0" indent="0">
              <a:buNone/>
            </a:pPr>
            <a:r>
              <a:rPr lang="de-DE" sz="2500" b="1" i="1" kern="0" dirty="0">
                <a:ln w="6350">
                  <a:noFill/>
                </a:ln>
                <a:latin typeface="Noto Sans" panose="020B0502040504020204"/>
              </a:rPr>
              <a:t>Die Zeit um 1900</a:t>
            </a:r>
          </a:p>
          <a:p>
            <a:pPr marL="0" indent="0">
              <a:buNone/>
            </a:pPr>
            <a:endParaRPr lang="de-DE" sz="1800" dirty="0"/>
          </a:p>
          <a:p>
            <a:pPr marL="342900" indent="-342900">
              <a:lnSpc>
                <a:spcPct val="150000"/>
              </a:lnSpc>
              <a:buFont typeface="Wingdings" panose="05000000000000000000" pitchFamily="2" charset="2"/>
              <a:buChar char="v"/>
            </a:pPr>
            <a:r>
              <a:rPr lang="de-DE" sz="2000" b="1" kern="0" dirty="0">
                <a:ln w="6350">
                  <a:noFill/>
                </a:ln>
                <a:latin typeface="Noto Sans" panose="020B0502040504020204"/>
              </a:rPr>
              <a:t>Battle Creek</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Ganzes Stadtbild von STA-Familien und Institutionen geprägt</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Trotz EGWs Aufrufen nach wie vor zu viele STAs an diesem Ort, dadurch:</a:t>
            </a:r>
          </a:p>
          <a:p>
            <a:pPr marL="1074738" lvl="2" indent="-342900">
              <a:lnSpc>
                <a:spcPct val="150000"/>
              </a:lnSpc>
              <a:buFont typeface="Arial" panose="020B0604020202020204" pitchFamily="34" charset="0"/>
              <a:buChar char="•"/>
            </a:pPr>
            <a:r>
              <a:rPr lang="de-DE" sz="1600" kern="0" dirty="0">
                <a:ln w="6350">
                  <a:noFill/>
                </a:ln>
                <a:latin typeface="Noto Sans" panose="020B0502040504020204"/>
              </a:rPr>
              <a:t>Zu viel Macht an einem Ort konzentriert; zu viel Einfluss einzelner Leiter</a:t>
            </a:r>
          </a:p>
          <a:p>
            <a:pPr marL="1074738" lvl="2" indent="-342900">
              <a:lnSpc>
                <a:spcPct val="150000"/>
              </a:lnSpc>
              <a:buFont typeface="Arial" panose="020B0604020202020204" pitchFamily="34" charset="0"/>
              <a:buChar char="•"/>
            </a:pPr>
            <a:r>
              <a:rPr lang="de-DE" sz="1600" kern="0" dirty="0">
                <a:ln w="6350">
                  <a:noFill/>
                </a:ln>
                <a:latin typeface="Noto Sans" panose="020B0502040504020204"/>
              </a:rPr>
              <a:t>Allgemein schwerfällig, schwer lenk- und korrigierbar</a:t>
            </a:r>
          </a:p>
          <a:p>
            <a:pPr marL="1074738" lvl="2" indent="-342900">
              <a:lnSpc>
                <a:spcPct val="150000"/>
              </a:lnSpc>
              <a:buFont typeface="Arial" panose="020B0604020202020204" pitchFamily="34" charset="0"/>
              <a:buChar char="•"/>
            </a:pPr>
            <a:r>
              <a:rPr lang="de-DE" sz="1600" kern="0" dirty="0">
                <a:ln w="6350">
                  <a:noFill/>
                </a:ln>
                <a:latin typeface="Noto Sans" panose="020B0502040504020204"/>
              </a:rPr>
              <a:t>Mehr üble Nachrede, Parteiungen, Missgunst, Konkurrenzdenken (Bsp. „</a:t>
            </a:r>
            <a:r>
              <a:rPr lang="de-DE" sz="1600" kern="0" dirty="0" err="1">
                <a:ln w="6350">
                  <a:noFill/>
                </a:ln>
                <a:latin typeface="Noto Sans" panose="020B0502040504020204"/>
              </a:rPr>
              <a:t>bicycle</a:t>
            </a:r>
            <a:r>
              <a:rPr lang="de-DE" sz="1600" kern="0" dirty="0">
                <a:ln w="6350">
                  <a:noFill/>
                </a:ln>
                <a:latin typeface="Noto Sans" panose="020B0502040504020204"/>
              </a:rPr>
              <a:t> </a:t>
            </a:r>
            <a:r>
              <a:rPr lang="de-DE" sz="1600" kern="0" dirty="0" err="1">
                <a:ln w="6350">
                  <a:noFill/>
                </a:ln>
                <a:latin typeface="Noto Sans" panose="020B0502040504020204"/>
              </a:rPr>
              <a:t>craze</a:t>
            </a:r>
            <a:r>
              <a:rPr lang="de-DE" sz="1600" kern="0" dirty="0">
                <a:ln w="6350">
                  <a:noFill/>
                </a:ln>
                <a:latin typeface="Noto Sans" panose="020B0502040504020204"/>
              </a:rPr>
              <a:t>“)</a:t>
            </a:r>
          </a:p>
          <a:p>
            <a:pPr marL="0" indent="0">
              <a:buNone/>
            </a:pPr>
            <a:endParaRPr lang="de-DE" sz="1800" dirty="0"/>
          </a:p>
        </p:txBody>
      </p:sp>
    </p:spTree>
    <p:extLst>
      <p:ext uri="{BB962C8B-B14F-4D97-AF65-F5344CB8AC3E}">
        <p14:creationId xmlns:p14="http://schemas.microsoft.com/office/powerpoint/2010/main" val="1773385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2" descr="http://upload.wikimedia.org/wikipedia/commons/thumb/2/2c/John_Harvey_Kellogg_ggbain.15047.jpg/768px-John_Harvey_Kellogg_ggbain.15047.jpg">
            <a:extLst>
              <a:ext uri="{FF2B5EF4-FFF2-40B4-BE49-F238E27FC236}">
                <a16:creationId xmlns:a16="http://schemas.microsoft.com/office/drawing/2014/main" id="{B8C35696-4DB6-4C0A-BB54-0507109E33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1664" y="352638"/>
            <a:ext cx="4680520" cy="5544616"/>
          </a:xfrm>
          <a:prstGeom prst="rect">
            <a:avLst/>
          </a:prstGeom>
          <a:noFill/>
          <a:ln>
            <a:noFill/>
          </a:ln>
          <a:effectLst>
            <a:outerShdw blurRad="50800" dist="38100" dir="18900000" algn="bl" rotWithShape="0">
              <a:prstClr val="black">
                <a:alpha val="40000"/>
              </a:prstClr>
            </a:outerShdw>
          </a:effectLst>
        </p:spPr>
      </p:pic>
      <p:sp>
        <p:nvSpPr>
          <p:cNvPr id="6" name="Rechteck 5">
            <a:extLst>
              <a:ext uri="{FF2B5EF4-FFF2-40B4-BE49-F238E27FC236}">
                <a16:creationId xmlns:a16="http://schemas.microsoft.com/office/drawing/2014/main" id="{D99661C9-2F89-4CF4-9006-72BA799F7B52}"/>
              </a:ext>
            </a:extLst>
          </p:cNvPr>
          <p:cNvSpPr/>
          <p:nvPr/>
        </p:nvSpPr>
        <p:spPr>
          <a:xfrm>
            <a:off x="2759933" y="6114819"/>
            <a:ext cx="4824536" cy="39604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2000" b="1" i="1" kern="0" dirty="0">
                <a:ln w="6350">
                  <a:noFill/>
                </a:ln>
                <a:solidFill>
                  <a:schemeClr val="bg1"/>
                </a:solidFill>
                <a:latin typeface="Noto Sans"/>
              </a:rPr>
              <a:t>John Harvey Kellogg (1852-1943)</a:t>
            </a:r>
            <a:endParaRPr lang="de-DE" sz="2000" i="1" dirty="0">
              <a:solidFill>
                <a:schemeClr val="bg1"/>
              </a:solidFill>
              <a:latin typeface="Noto Sans"/>
            </a:endParaRPr>
          </a:p>
        </p:txBody>
      </p:sp>
    </p:spTree>
    <p:extLst>
      <p:ext uri="{BB962C8B-B14F-4D97-AF65-F5344CB8AC3E}">
        <p14:creationId xmlns:p14="http://schemas.microsoft.com/office/powerpoint/2010/main" val="232560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Wie alles begann:</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Die Alpha-Krise</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672464" cy="4781631"/>
          </a:xfrm>
          <a:prstGeom prst="rect">
            <a:avLst/>
          </a:prstGeom>
        </p:spPr>
        <p:txBody>
          <a:bodyPr/>
          <a:lstStyle/>
          <a:p>
            <a:pPr marL="0" indent="0">
              <a:lnSpc>
                <a:spcPct val="150000"/>
              </a:lnSpc>
              <a:buNone/>
            </a:pPr>
            <a:r>
              <a:rPr lang="de-DE" sz="2400" b="1" i="1" kern="0" dirty="0">
                <a:ln w="6350">
                  <a:noFill/>
                </a:ln>
                <a:latin typeface="Noto Sans" panose="020B0502040504020204"/>
              </a:rPr>
              <a:t>Die Alpha-Krise: Vorgeschichte</a:t>
            </a:r>
          </a:p>
          <a:p>
            <a:pPr lvl="1">
              <a:lnSpc>
                <a:spcPct val="150000"/>
              </a:lnSpc>
            </a:pPr>
            <a:endParaRPr lang="de-DE" sz="1000" kern="0" dirty="0">
              <a:ln w="6350">
                <a:noFill/>
              </a:ln>
              <a:latin typeface="Noto Sans" panose="020B0502040504020204"/>
            </a:endParaRPr>
          </a:p>
          <a:p>
            <a:pPr marL="342900" indent="-342900">
              <a:lnSpc>
                <a:spcPct val="150000"/>
              </a:lnSpc>
              <a:buFont typeface="Wingdings" panose="05000000000000000000" pitchFamily="2" charset="2"/>
              <a:buChar char="v"/>
            </a:pPr>
            <a:r>
              <a:rPr lang="de-DE" sz="2000" b="1" kern="0" dirty="0">
                <a:ln w="6350">
                  <a:noFill/>
                </a:ln>
                <a:latin typeface="Noto Sans" panose="020B0502040504020204"/>
              </a:rPr>
              <a:t>John H. Kellogg (1852-1943)</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Leiter des </a:t>
            </a:r>
            <a:r>
              <a:rPr lang="de-DE" sz="1600" i="1" kern="0" dirty="0">
                <a:ln w="6350">
                  <a:noFill/>
                </a:ln>
                <a:latin typeface="Noto Sans" panose="020B0502040504020204"/>
              </a:rPr>
              <a:t>Battle Creek Sanatoriums</a:t>
            </a:r>
            <a:r>
              <a:rPr lang="de-DE" sz="1600" kern="0" dirty="0">
                <a:ln w="6350">
                  <a:noFill/>
                </a:ln>
                <a:latin typeface="Noto Sans" panose="020B0502040504020204"/>
              </a:rPr>
              <a:t>, der mächtigsten Institution vor Ort; berühmt über die USA hinaus; behandelte (Anfang 1920er) sogar US-Präsident Warren G. Harding</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Gründer des </a:t>
            </a:r>
            <a:r>
              <a:rPr lang="de-DE" sz="1600" i="1" kern="0" dirty="0">
                <a:ln w="6350">
                  <a:noFill/>
                </a:ln>
                <a:latin typeface="Noto Sans" panose="020B0502040504020204"/>
              </a:rPr>
              <a:t>American Medical </a:t>
            </a:r>
            <a:r>
              <a:rPr lang="de-DE" sz="1600" i="1" kern="0" dirty="0" err="1">
                <a:ln w="6350">
                  <a:noFill/>
                </a:ln>
                <a:latin typeface="Noto Sans" panose="020B0502040504020204"/>
              </a:rPr>
              <a:t>Missionary</a:t>
            </a:r>
            <a:r>
              <a:rPr lang="de-DE" sz="1600" i="1" kern="0" dirty="0">
                <a:ln w="6350">
                  <a:noFill/>
                </a:ln>
                <a:latin typeface="Noto Sans" panose="020B0502040504020204"/>
              </a:rPr>
              <a:t> College</a:t>
            </a:r>
          </a:p>
          <a:p>
            <a:pPr marL="1257300" lvl="2" indent="-342900">
              <a:lnSpc>
                <a:spcPct val="150000"/>
              </a:lnSpc>
              <a:buFont typeface="Arial" panose="020B0604020202020204" pitchFamily="34" charset="0"/>
              <a:buChar char="•"/>
            </a:pPr>
            <a:r>
              <a:rPr lang="de-DE" sz="1600" kern="0" dirty="0">
                <a:ln w="6350">
                  <a:noFill/>
                </a:ln>
                <a:latin typeface="Noto Sans" panose="020B0502040504020204"/>
              </a:rPr>
              <a:t>1895 gegründet; er löste es mehr und mehr von der Gemeinschaft; sollte keine „Sektenschule“ werden und „sektiererische Grundsätze“ sollten nicht gelehrt werden</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Verweigerte, Geld für die Mission in andere Länder zu senden; wollte stattdessen Battle Creek noch weiter ausbauen</a:t>
            </a:r>
          </a:p>
          <a:p>
            <a:pPr marL="0" indent="0">
              <a:buNone/>
            </a:pPr>
            <a:endParaRPr lang="de-DE" sz="1800" dirty="0"/>
          </a:p>
        </p:txBody>
      </p:sp>
    </p:spTree>
    <p:extLst>
      <p:ext uri="{BB962C8B-B14F-4D97-AF65-F5344CB8AC3E}">
        <p14:creationId xmlns:p14="http://schemas.microsoft.com/office/powerpoint/2010/main" val="97771319"/>
      </p:ext>
    </p:extLst>
  </p:cSld>
  <p:clrMapOvr>
    <a:masterClrMapping/>
  </p:clrMapOvr>
</p:sld>
</file>

<file path=ppt/theme/theme1.xml><?xml version="1.0" encoding="utf-8"?>
<a:theme xmlns:a="http://schemas.openxmlformats.org/drawingml/2006/main" name="STA">
  <a:themeElements>
    <a:clrScheme name="STA">
      <a:dk1>
        <a:srgbClr val="FFFFFF"/>
      </a:dk1>
      <a:lt1>
        <a:srgbClr val="000000"/>
      </a:lt1>
      <a:dk2>
        <a:srgbClr val="4B207F"/>
      </a:dk2>
      <a:lt2>
        <a:srgbClr val="7F2649"/>
      </a:lt2>
      <a:accent1>
        <a:srgbClr val="E36520"/>
      </a:accent1>
      <a:accent2>
        <a:srgbClr val="448220"/>
      </a:accent2>
      <a:accent3>
        <a:srgbClr val="3E8391"/>
      </a:accent3>
      <a:accent4>
        <a:srgbClr val="003E67"/>
      </a:accent4>
      <a:accent5>
        <a:srgbClr val="4D7549"/>
      </a:accent5>
      <a:accent6>
        <a:srgbClr val="FFA92C"/>
      </a:accent6>
      <a:hlink>
        <a:srgbClr val="00A3DA"/>
      </a:hlink>
      <a:folHlink>
        <a:srgbClr val="006B8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immanuel_vorlage</Template>
  <TotalTime>0</TotalTime>
  <Words>2140</Words>
  <Application>Microsoft Office PowerPoint</Application>
  <PresentationFormat>Breitbild</PresentationFormat>
  <Paragraphs>161</Paragraphs>
  <Slides>22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22</vt:i4>
      </vt:variant>
    </vt:vector>
  </HeadingPairs>
  <TitlesOfParts>
    <vt:vector size="30" baseType="lpstr">
      <vt:lpstr>Arial</vt:lpstr>
      <vt:lpstr>Calibri</vt:lpstr>
      <vt:lpstr>Courier New</vt:lpstr>
      <vt:lpstr>Lucida Sans</vt:lpstr>
      <vt:lpstr>Noto Sans</vt:lpstr>
      <vt:lpstr>Noto Serif</vt:lpstr>
      <vt:lpstr>Wingdings</vt:lpstr>
      <vt:lpstr>STA</vt:lpstr>
      <vt:lpstr>Adventgemeinde  in der Bedrängnis</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PowerPoint-Präsentation</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lpstr>Wie alles begann: Die Alpha-Krise</vt:lpstr>
    </vt:vector>
  </TitlesOfParts>
  <Company>Stimme der Hoffnung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Sarah Popa</dc:creator>
  <cp:lastModifiedBy>René Gehring</cp:lastModifiedBy>
  <cp:revision>116</cp:revision>
  <cp:lastPrinted>2021-06-17T10:36:21Z</cp:lastPrinted>
  <dcterms:created xsi:type="dcterms:W3CDTF">2017-06-28T13:49:37Z</dcterms:created>
  <dcterms:modified xsi:type="dcterms:W3CDTF">2022-11-25T16:26:53Z</dcterms:modified>
</cp:coreProperties>
</file>