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59" r:id="rId3"/>
    <p:sldId id="357" r:id="rId4"/>
    <p:sldId id="356" r:id="rId5"/>
    <p:sldId id="294" r:id="rId6"/>
    <p:sldId id="301" r:id="rId7"/>
    <p:sldId id="309" r:id="rId8"/>
    <p:sldId id="308" r:id="rId9"/>
    <p:sldId id="307" r:id="rId10"/>
    <p:sldId id="306" r:id="rId11"/>
    <p:sldId id="305" r:id="rId12"/>
    <p:sldId id="304" r:id="rId13"/>
    <p:sldId id="303" r:id="rId14"/>
    <p:sldId id="353" r:id="rId15"/>
    <p:sldId id="319" r:id="rId16"/>
    <p:sldId id="318" r:id="rId17"/>
    <p:sldId id="316" r:id="rId18"/>
    <p:sldId id="314" r:id="rId19"/>
    <p:sldId id="312" r:id="rId20"/>
    <p:sldId id="311" r:id="rId21"/>
    <p:sldId id="320" r:id="rId22"/>
    <p:sldId id="329" r:id="rId23"/>
    <p:sldId id="330" r:id="rId24"/>
    <p:sldId id="331" r:id="rId25"/>
    <p:sldId id="332" r:id="rId26"/>
    <p:sldId id="333" r:id="rId27"/>
    <p:sldId id="334" r:id="rId28"/>
    <p:sldId id="335" r:id="rId29"/>
    <p:sldId id="336" r:id="rId30"/>
    <p:sldId id="337" r:id="rId31"/>
    <p:sldId id="349" r:id="rId32"/>
    <p:sldId id="350"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4" d="100"/>
          <a:sy n="94" d="100"/>
        </p:scale>
        <p:origin x="624" y="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5BA952-E087-563F-4DEC-9C16F812CDD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74C5D3D-6547-7465-C2DB-D4AFE6EC6C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E72AC7C-3C2F-48EB-31F4-4C465B6782A6}"/>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5" name="Fußzeilenplatzhalter 4">
            <a:extLst>
              <a:ext uri="{FF2B5EF4-FFF2-40B4-BE49-F238E27FC236}">
                <a16:creationId xmlns:a16="http://schemas.microsoft.com/office/drawing/2014/main" id="{C03FC4B0-0792-5CC0-C14B-F8B94B40A8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F016644-EC90-73CF-C187-6C23AD2F6CD0}"/>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3954192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446A99-C163-C10C-2AD1-3FE46F912D1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849038F-BA33-53E9-7404-6E6E3B0B856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42C9CF1-8F9C-26F2-E7AC-A408C3B9101F}"/>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5" name="Fußzeilenplatzhalter 4">
            <a:extLst>
              <a:ext uri="{FF2B5EF4-FFF2-40B4-BE49-F238E27FC236}">
                <a16:creationId xmlns:a16="http://schemas.microsoft.com/office/drawing/2014/main" id="{7B2F637E-003A-260C-2B94-F186F74351A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43CFDA2-B2B2-E2F1-D7D2-C0D7B8B07AE5}"/>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3152707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8B5AC8F-DF62-3D9E-3C26-5A1AACC75B2E}"/>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5CB057C-DDC0-C1D2-BE42-BD8CE2606A1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776F16C-AF1D-E31F-B90D-5BB43EDCC7AD}"/>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5" name="Fußzeilenplatzhalter 4">
            <a:extLst>
              <a:ext uri="{FF2B5EF4-FFF2-40B4-BE49-F238E27FC236}">
                <a16:creationId xmlns:a16="http://schemas.microsoft.com/office/drawing/2014/main" id="{7BD66063-90E8-DB27-B59B-C8AB930C6DB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0BDB40F-A4CF-A2F4-1D1B-3AA68A26A8B2}"/>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1301090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elblatt 1">
    <p:spTree>
      <p:nvGrpSpPr>
        <p:cNvPr id="1" name=""/>
        <p:cNvGrpSpPr/>
        <p:nvPr/>
      </p:nvGrpSpPr>
      <p:grpSpPr>
        <a:xfrm>
          <a:off x="0" y="0"/>
          <a:ext cx="0" cy="0"/>
          <a:chOff x="0" y="0"/>
          <a:chExt cx="0" cy="0"/>
        </a:xfrm>
      </p:grpSpPr>
      <p:sp>
        <p:nvSpPr>
          <p:cNvPr id="5" name="Rechteck 4"/>
          <p:cNvSpPr/>
          <p:nvPr userDrawn="1"/>
        </p:nvSpPr>
        <p:spPr>
          <a:xfrm flipH="1">
            <a:off x="0" y="0"/>
            <a:ext cx="1046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
        <p:nvSpPr>
          <p:cNvPr id="6" name="Titelplatzhalter 1"/>
          <p:cNvSpPr>
            <a:spLocks noGrp="1"/>
          </p:cNvSpPr>
          <p:nvPr>
            <p:ph type="title" hasCustomPrompt="1"/>
          </p:nvPr>
        </p:nvSpPr>
        <p:spPr>
          <a:xfrm>
            <a:off x="1209057" y="1988840"/>
            <a:ext cx="7838176" cy="1406831"/>
          </a:xfrm>
          <a:prstGeom prst="rect">
            <a:avLst/>
          </a:prstGeom>
          <a:noFill/>
        </p:spPr>
        <p:txBody>
          <a:bodyPr vert="horz" lIns="91440" tIns="45720" rIns="91440" bIns="45720" rtlCol="0" anchor="b" anchorCtr="0">
            <a:normAutofit/>
          </a:bodyPr>
          <a:lstStyle>
            <a:lvl1pPr algn="ctr">
              <a:defRPr sz="4000" b="1" baseline="0">
                <a:solidFill>
                  <a:schemeClr val="tx1"/>
                </a:solidFill>
                <a:latin typeface="Noto Sans" panose="020B0502040504020204" pitchFamily="34" charset="0"/>
              </a:defRPr>
            </a:lvl1pPr>
          </a:lstStyle>
          <a:p>
            <a:r>
              <a:rPr lang="de-DE" dirty="0"/>
              <a:t>Hier ist Platz für den </a:t>
            </a:r>
            <a:br>
              <a:rPr lang="de-DE" dirty="0"/>
            </a:br>
            <a:r>
              <a:rPr lang="de-DE" dirty="0"/>
              <a:t>(mehrzeiligen) Titel</a:t>
            </a:r>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291" y="6037680"/>
            <a:ext cx="2021020" cy="349151"/>
          </a:xfrm>
          <a:prstGeom prst="rect">
            <a:avLst/>
          </a:prstGeom>
        </p:spPr>
      </p:pic>
      <p:sp>
        <p:nvSpPr>
          <p:cNvPr id="14" name="Textplatzhalter 2"/>
          <p:cNvSpPr>
            <a:spLocks noGrp="1"/>
          </p:cNvSpPr>
          <p:nvPr>
            <p:ph idx="1" hasCustomPrompt="1"/>
          </p:nvPr>
        </p:nvSpPr>
        <p:spPr>
          <a:xfrm>
            <a:off x="1209057" y="3789040"/>
            <a:ext cx="7838176" cy="1080120"/>
          </a:xfrm>
          <a:prstGeom prst="rect">
            <a:avLst/>
          </a:prstGeom>
        </p:spPr>
        <p:txBody>
          <a:bodyPr vert="horz" lIns="91440" tIns="45720" rIns="91440" bIns="45720" rtlCol="0">
            <a:normAutofit/>
          </a:bodyPr>
          <a:lstStyle>
            <a:lvl1pPr marL="0" indent="0" algn="ctr">
              <a:buNone/>
              <a:defRPr sz="3200" baseline="0">
                <a:solidFill>
                  <a:schemeClr val="tx1"/>
                </a:solidFill>
                <a:latin typeface="Noto Serif" panose="020B0502040504020204" pitchFamily="34" charset="0"/>
              </a:defRPr>
            </a:lvl1pPr>
          </a:lstStyle>
          <a:p>
            <a:pPr lvl="0"/>
            <a:r>
              <a:rPr lang="de-DE" dirty="0"/>
              <a:t>Untertitel hier einfügen</a:t>
            </a:r>
          </a:p>
        </p:txBody>
      </p:sp>
    </p:spTree>
    <p:extLst>
      <p:ext uri="{BB962C8B-B14F-4D97-AF65-F5344CB8AC3E}">
        <p14:creationId xmlns:p14="http://schemas.microsoft.com/office/powerpoint/2010/main" val="3703502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elblatt 2">
    <p:spTree>
      <p:nvGrpSpPr>
        <p:cNvPr id="1" name=""/>
        <p:cNvGrpSpPr/>
        <p:nvPr/>
      </p:nvGrpSpPr>
      <p:grpSpPr>
        <a:xfrm>
          <a:off x="0" y="0"/>
          <a:ext cx="0" cy="0"/>
          <a:chOff x="0" y="0"/>
          <a:chExt cx="0" cy="0"/>
        </a:xfrm>
      </p:grpSpPr>
      <p:sp>
        <p:nvSpPr>
          <p:cNvPr id="5" name="Rechteck 4"/>
          <p:cNvSpPr/>
          <p:nvPr userDrawn="1"/>
        </p:nvSpPr>
        <p:spPr>
          <a:xfrm>
            <a:off x="10464000" y="0"/>
            <a:ext cx="1728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291" y="6037680"/>
            <a:ext cx="2021020" cy="349150"/>
          </a:xfrm>
          <a:prstGeom prst="rect">
            <a:avLst/>
          </a:prstGeom>
        </p:spPr>
      </p:pic>
      <p:sp>
        <p:nvSpPr>
          <p:cNvPr id="13" name="Titelplatzhalter 1"/>
          <p:cNvSpPr>
            <a:spLocks noGrp="1"/>
          </p:cNvSpPr>
          <p:nvPr>
            <p:ph type="title" hasCustomPrompt="1"/>
          </p:nvPr>
        </p:nvSpPr>
        <p:spPr>
          <a:xfrm>
            <a:off x="1209057" y="1988840"/>
            <a:ext cx="7838176" cy="1406831"/>
          </a:xfrm>
          <a:prstGeom prst="rect">
            <a:avLst/>
          </a:prstGeom>
          <a:noFill/>
        </p:spPr>
        <p:txBody>
          <a:bodyPr vert="horz" lIns="91440" tIns="45720" rIns="91440" bIns="45720" rtlCol="0" anchor="b" anchorCtr="0">
            <a:normAutofit/>
          </a:bodyPr>
          <a:lstStyle>
            <a:lvl1pPr algn="ctr">
              <a:defRPr sz="4000" b="1" baseline="0">
                <a:solidFill>
                  <a:schemeClr val="accent3"/>
                </a:solidFill>
                <a:latin typeface="Noto Sans" panose="020B0502040504020204" pitchFamily="34" charset="0"/>
              </a:defRPr>
            </a:lvl1pPr>
          </a:lstStyle>
          <a:p>
            <a:r>
              <a:rPr lang="de-DE" dirty="0"/>
              <a:t>Hier ist Platz für den </a:t>
            </a:r>
            <a:br>
              <a:rPr lang="de-DE" dirty="0"/>
            </a:br>
            <a:r>
              <a:rPr lang="de-DE" dirty="0"/>
              <a:t>(mehrzeiligen) Titel</a:t>
            </a:r>
          </a:p>
        </p:txBody>
      </p:sp>
      <p:sp>
        <p:nvSpPr>
          <p:cNvPr id="14" name="Textplatzhalter 2"/>
          <p:cNvSpPr>
            <a:spLocks noGrp="1"/>
          </p:cNvSpPr>
          <p:nvPr>
            <p:ph idx="1" hasCustomPrompt="1"/>
          </p:nvPr>
        </p:nvSpPr>
        <p:spPr>
          <a:xfrm>
            <a:off x="1209057" y="3789040"/>
            <a:ext cx="7838176" cy="1080120"/>
          </a:xfrm>
          <a:prstGeom prst="rect">
            <a:avLst/>
          </a:prstGeom>
        </p:spPr>
        <p:txBody>
          <a:bodyPr vert="horz" lIns="91440" tIns="45720" rIns="91440" bIns="45720" rtlCol="0">
            <a:normAutofit/>
          </a:bodyPr>
          <a:lstStyle>
            <a:lvl1pPr marL="0" indent="0" algn="ctr">
              <a:buNone/>
              <a:defRPr sz="3200" baseline="0">
                <a:solidFill>
                  <a:schemeClr val="accent3"/>
                </a:solidFill>
                <a:latin typeface="Noto Serif" panose="020B0502040504020204" pitchFamily="34" charset="0"/>
              </a:defRPr>
            </a:lvl1pPr>
          </a:lstStyle>
          <a:p>
            <a:pPr lvl="0"/>
            <a:r>
              <a:rPr lang="de-DE" dirty="0"/>
              <a:t>Untertitel hier einfügen</a:t>
            </a:r>
          </a:p>
        </p:txBody>
      </p:sp>
    </p:spTree>
    <p:extLst>
      <p:ext uri="{BB962C8B-B14F-4D97-AF65-F5344CB8AC3E}">
        <p14:creationId xmlns:p14="http://schemas.microsoft.com/office/powerpoint/2010/main" val="24693792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Text">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9"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734464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2 Spalten">
    <p:spTree>
      <p:nvGrpSpPr>
        <p:cNvPr id="1" name=""/>
        <p:cNvGrpSpPr/>
        <p:nvPr/>
      </p:nvGrpSpPr>
      <p:grpSpPr>
        <a:xfrm>
          <a:off x="0" y="0"/>
          <a:ext cx="0" cy="0"/>
          <a:chOff x="0" y="0"/>
          <a:chExt cx="0" cy="0"/>
        </a:xfrm>
      </p:grpSpPr>
      <p:sp>
        <p:nvSpPr>
          <p:cNvPr id="4" name="Inhaltsplatzhalter 2"/>
          <p:cNvSpPr>
            <a:spLocks noGrp="1"/>
          </p:cNvSpPr>
          <p:nvPr>
            <p:ph sz="half" idx="10"/>
          </p:nvPr>
        </p:nvSpPr>
        <p:spPr>
          <a:xfrm>
            <a:off x="600000" y="1628800"/>
            <a:ext cx="4500000" cy="47672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p:txBody>
      </p:sp>
      <p:sp>
        <p:nvSpPr>
          <p:cNvPr id="5" name="Inhaltsplatzhalter 3"/>
          <p:cNvSpPr>
            <a:spLocks noGrp="1"/>
          </p:cNvSpPr>
          <p:nvPr>
            <p:ph sz="half" idx="2"/>
          </p:nvPr>
        </p:nvSpPr>
        <p:spPr>
          <a:xfrm>
            <a:off x="5244405" y="1628800"/>
            <a:ext cx="4500000" cy="476726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p:txBody>
      </p:sp>
      <p:sp>
        <p:nvSpPr>
          <p:cNvPr id="8"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Vergleich/Gegenüberstellung</a:t>
            </a:r>
            <a:endParaRPr lang="en-US" dirty="0"/>
          </a:p>
        </p:txBody>
      </p:sp>
    </p:spTree>
    <p:extLst>
      <p:ext uri="{BB962C8B-B14F-4D97-AF65-F5344CB8AC3E}">
        <p14:creationId xmlns:p14="http://schemas.microsoft.com/office/powerpoint/2010/main" val="1144484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zentriert">
    <p:spTree>
      <p:nvGrpSpPr>
        <p:cNvPr id="1" name=""/>
        <p:cNvGrpSpPr/>
        <p:nvPr/>
      </p:nvGrpSpPr>
      <p:grpSpPr>
        <a:xfrm>
          <a:off x="0" y="0"/>
          <a:ext cx="0" cy="0"/>
          <a:chOff x="0" y="0"/>
          <a:chExt cx="0" cy="0"/>
        </a:xfrm>
      </p:grpSpPr>
      <p:sp>
        <p:nvSpPr>
          <p:cNvPr id="3" name="Textplatzhalter 5"/>
          <p:cNvSpPr>
            <a:spLocks noGrp="1"/>
          </p:cNvSpPr>
          <p:nvPr>
            <p:ph type="body" sz="quarter" idx="12" hasCustomPrompt="1"/>
          </p:nvPr>
        </p:nvSpPr>
        <p:spPr>
          <a:xfrm>
            <a:off x="599999" y="549277"/>
            <a:ext cx="9144405" cy="5760044"/>
          </a:xfrm>
          <a:prstGeom prst="rect">
            <a:avLst/>
          </a:prstGeom>
        </p:spPr>
        <p:txBody>
          <a:bodyPr anchor="ctr" anchorCtr="1"/>
          <a:lstStyle>
            <a:lvl1pPr marL="0" indent="0" algn="ctr">
              <a:buNone/>
              <a:defRPr i="0">
                <a:solidFill>
                  <a:schemeClr val="accent3"/>
                </a:solidFill>
                <a:latin typeface="Noto Serif" panose="020B0502040504020204" pitchFamily="34" charset="0"/>
              </a:defRPr>
            </a:lvl1pPr>
          </a:lstStyle>
          <a:p>
            <a:pPr lvl="0"/>
            <a:r>
              <a:rPr lang="de-DE" dirty="0"/>
              <a:t>Bibeltext hier einfügen</a:t>
            </a:r>
          </a:p>
          <a:p>
            <a:pPr lvl="0"/>
            <a:r>
              <a:rPr lang="de-DE" dirty="0"/>
              <a:t>{ Johannes 3,16 }</a:t>
            </a:r>
          </a:p>
        </p:txBody>
      </p:sp>
    </p:spTree>
    <p:extLst>
      <p:ext uri="{BB962C8B-B14F-4D97-AF65-F5344CB8AC3E}">
        <p14:creationId xmlns:p14="http://schemas.microsoft.com/office/powerpoint/2010/main" val="1571566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d Spalte rechts">
    <p:spTree>
      <p:nvGrpSpPr>
        <p:cNvPr id="1" name=""/>
        <p:cNvGrpSpPr/>
        <p:nvPr/>
      </p:nvGrpSpPr>
      <p:grpSpPr>
        <a:xfrm>
          <a:off x="0" y="0"/>
          <a:ext cx="0" cy="0"/>
          <a:chOff x="0" y="0"/>
          <a:chExt cx="0" cy="0"/>
        </a:xfrm>
      </p:grpSpPr>
      <p:sp>
        <p:nvSpPr>
          <p:cNvPr id="9" name="Bildplatzhalter 2"/>
          <p:cNvSpPr>
            <a:spLocks noGrp="1"/>
          </p:cNvSpPr>
          <p:nvPr>
            <p:ph type="pic" idx="11"/>
          </p:nvPr>
        </p:nvSpPr>
        <p:spPr>
          <a:xfrm>
            <a:off x="10473600" y="0"/>
            <a:ext cx="1718400" cy="6858000"/>
          </a:xfrm>
          <a:prstGeom prst="rect">
            <a:avLst/>
          </a:prstGeom>
        </p:spPr>
        <p:txBody>
          <a:bodyPr/>
          <a:lstStyle>
            <a:lvl1pPr marL="0" indent="0" algn="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
        <p:nvSpPr>
          <p:cNvPr id="8"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12"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634956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großes Bild">
    <p:spTree>
      <p:nvGrpSpPr>
        <p:cNvPr id="1" name=""/>
        <p:cNvGrpSpPr/>
        <p:nvPr/>
      </p:nvGrpSpPr>
      <p:grpSpPr>
        <a:xfrm>
          <a:off x="0" y="0"/>
          <a:ext cx="0" cy="0"/>
          <a:chOff x="0" y="0"/>
          <a:chExt cx="0" cy="0"/>
        </a:xfrm>
      </p:grpSpPr>
      <p:sp>
        <p:nvSpPr>
          <p:cNvPr id="5" name="Bildplatzhalter 2"/>
          <p:cNvSpPr>
            <a:spLocks noGrp="1"/>
          </p:cNvSpPr>
          <p:nvPr>
            <p:ph type="pic" idx="10"/>
          </p:nvPr>
        </p:nvSpPr>
        <p:spPr>
          <a:xfrm>
            <a:off x="0" y="0"/>
            <a:ext cx="10464000" cy="6858000"/>
          </a:xfrm>
          <a:prstGeom prst="rect">
            <a:avLst/>
          </a:prstGeom>
        </p:spPr>
        <p:txBody>
          <a:bodyPr>
            <a:normAutofit/>
          </a:bodyPr>
          <a:lstStyle>
            <a:lvl1pPr marL="0" indent="0" algn="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2"/>
          <p:cNvSpPr>
            <a:spLocks noGrp="1"/>
          </p:cNvSpPr>
          <p:nvPr>
            <p:ph type="body" idx="1" hasCustomPrompt="1"/>
          </p:nvPr>
        </p:nvSpPr>
        <p:spPr>
          <a:xfrm>
            <a:off x="548005" y="548680"/>
            <a:ext cx="9364419" cy="1008112"/>
          </a:xfrm>
          <a:prstGeom prst="rect">
            <a:avLst/>
          </a:prstGeom>
        </p:spPr>
        <p:txBody>
          <a:bodyPr anchor="t" anchorCtr="0">
            <a:noAutofit/>
          </a:bodyPr>
          <a:lstStyle>
            <a:lvl1pPr marL="0" indent="0">
              <a:spcBef>
                <a:spcPts val="0"/>
              </a:spcBef>
              <a:buNone/>
              <a:defRPr sz="2000" b="0" baseline="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Bildtext in weiß oder grau</a:t>
            </a:r>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Tree>
    <p:extLst>
      <p:ext uri="{BB962C8B-B14F-4D97-AF65-F5344CB8AC3E}">
        <p14:creationId xmlns:p14="http://schemas.microsoft.com/office/powerpoint/2010/main" val="2155213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Hintergrund farbig, Text weiß">
    <p:spTree>
      <p:nvGrpSpPr>
        <p:cNvPr id="1" name=""/>
        <p:cNvGrpSpPr/>
        <p:nvPr/>
      </p:nvGrpSpPr>
      <p:grpSpPr>
        <a:xfrm>
          <a:off x="0" y="0"/>
          <a:ext cx="0" cy="0"/>
          <a:chOff x="0" y="0"/>
          <a:chExt cx="0" cy="0"/>
        </a:xfrm>
      </p:grpSpPr>
      <p:sp>
        <p:nvSpPr>
          <p:cNvPr id="5" name="Rechteck 4"/>
          <p:cNvSpPr/>
          <p:nvPr userDrawn="1"/>
        </p:nvSpPr>
        <p:spPr>
          <a:xfrm flipH="1">
            <a:off x="0" y="0"/>
            <a:ext cx="1046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sz="1800"/>
          </a:p>
        </p:txBody>
      </p:sp>
      <p:sp>
        <p:nvSpPr>
          <p:cNvPr id="9" name="Title 9"/>
          <p:cNvSpPr>
            <a:spLocks noGrp="1"/>
          </p:cNvSpPr>
          <p:nvPr>
            <p:ph type="title" hasCustomPrompt="1"/>
          </p:nvPr>
        </p:nvSpPr>
        <p:spPr>
          <a:xfrm>
            <a:off x="579087" y="552209"/>
            <a:ext cx="9165318" cy="716551"/>
          </a:xfrm>
          <a:prstGeom prst="rect">
            <a:avLst/>
          </a:prstGeom>
        </p:spPr>
        <p:txBody>
          <a:bodyPr/>
          <a:lstStyle>
            <a:lvl1pPr>
              <a:defRPr sz="3400">
                <a:solidFill>
                  <a:schemeClr val="tx1"/>
                </a:solidFill>
              </a:defRPr>
            </a:lvl1pPr>
          </a:lstStyle>
          <a:p>
            <a:r>
              <a:rPr lang="de-DE" dirty="0"/>
              <a:t>Titel einfügen</a:t>
            </a:r>
            <a:endParaRPr lang="en-US" dirty="0"/>
          </a:p>
        </p:txBody>
      </p:sp>
      <p:sp>
        <p:nvSpPr>
          <p:cNvPr id="10"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solidFill>
                  <a:schemeClr val="tx1"/>
                </a:solidFill>
              </a:defRPr>
            </a:lvl1pPr>
            <a:lvl2pPr>
              <a:defRPr sz="2400">
                <a:solidFill>
                  <a:schemeClr val="tx1"/>
                </a:solidFill>
              </a:defRPr>
            </a:lvl2pPr>
            <a:lvl3pPr>
              <a:defRPr sz="2400">
                <a:solidFill>
                  <a:schemeClr val="tx1"/>
                </a:solidFill>
              </a:defRPr>
            </a:lvl3pPr>
            <a:lvl4pPr>
              <a:defRPr>
                <a:solidFill>
                  <a:schemeClr val="tx1"/>
                </a:solidFill>
              </a:defRPr>
            </a:lvl4pPr>
            <a:lvl5pPr>
              <a:defRPr>
                <a:solidFill>
                  <a:schemeClr val="tx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3" cy="581048"/>
          </a:xfrm>
          <a:prstGeom prst="rect">
            <a:avLst/>
          </a:prstGeom>
        </p:spPr>
      </p:pic>
    </p:spTree>
    <p:extLst>
      <p:ext uri="{BB962C8B-B14F-4D97-AF65-F5344CB8AC3E}">
        <p14:creationId xmlns:p14="http://schemas.microsoft.com/office/powerpoint/2010/main" val="2195488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0943B4-FB79-5430-73EE-3336F97DD93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89D6AA0-A100-65E5-C0F9-033E0C74E0B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0DCF1C7-1631-83D4-4A9A-FB0121882E12}"/>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5" name="Fußzeilenplatzhalter 4">
            <a:extLst>
              <a:ext uri="{FF2B5EF4-FFF2-40B4-BE49-F238E27FC236}">
                <a16:creationId xmlns:a16="http://schemas.microsoft.com/office/drawing/2014/main" id="{C248A7CC-4726-6C06-3D0D-DCD75B9AC01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08D72C8-F36C-A7CF-533F-87AEB8A415B9}"/>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34000700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Hintergrund Raster">
    <p:spTree>
      <p:nvGrpSpPr>
        <p:cNvPr id="1" name=""/>
        <p:cNvGrpSpPr/>
        <p:nvPr/>
      </p:nvGrpSpPr>
      <p:grpSpPr>
        <a:xfrm>
          <a:off x="0" y="0"/>
          <a:ext cx="0" cy="0"/>
          <a:chOff x="0" y="0"/>
          <a:chExt cx="0" cy="0"/>
        </a:xfrm>
      </p:grpSpPr>
      <p:sp>
        <p:nvSpPr>
          <p:cNvPr id="2" name="Rechteck 1"/>
          <p:cNvSpPr/>
          <p:nvPr userDrawn="1"/>
        </p:nvSpPr>
        <p:spPr>
          <a:xfrm>
            <a:off x="10449600" y="0"/>
            <a:ext cx="1742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cxnSp>
        <p:nvCxnSpPr>
          <p:cNvPr id="11" name="Gerader Verbinder 10"/>
          <p:cNvCxnSpPr/>
          <p:nvPr userDrawn="1"/>
        </p:nvCxnSpPr>
        <p:spPr>
          <a:xfrm>
            <a:off x="17424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userDrawn="1"/>
        </p:nvCxnSpPr>
        <p:spPr>
          <a:xfrm>
            <a:off x="34800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userDrawn="1"/>
        </p:nvCxnSpPr>
        <p:spPr>
          <a:xfrm>
            <a:off x="52224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userDrawn="1"/>
        </p:nvCxnSpPr>
        <p:spPr>
          <a:xfrm>
            <a:off x="69648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userDrawn="1"/>
        </p:nvCxnSpPr>
        <p:spPr>
          <a:xfrm>
            <a:off x="8707200" y="0"/>
            <a:ext cx="0" cy="6858000"/>
          </a:xfrm>
          <a:prstGeom prst="line">
            <a:avLst/>
          </a:prstGeom>
          <a:ln w="635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pic>
        <p:nvPicPr>
          <p:cNvPr id="17" name="Grafi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
        <p:nvSpPr>
          <p:cNvPr id="19" name="Title 9"/>
          <p:cNvSpPr>
            <a:spLocks noGrp="1"/>
          </p:cNvSpPr>
          <p:nvPr>
            <p:ph type="title" hasCustomPrompt="1"/>
          </p:nvPr>
        </p:nvSpPr>
        <p:spPr>
          <a:xfrm>
            <a:off x="579087" y="552209"/>
            <a:ext cx="9165318" cy="716551"/>
          </a:xfrm>
          <a:prstGeom prst="rect">
            <a:avLst/>
          </a:prstGeom>
        </p:spPr>
        <p:txBody>
          <a:bodyPr/>
          <a:lstStyle>
            <a:lvl1pPr>
              <a:defRPr sz="3400">
                <a:solidFill>
                  <a:schemeClr val="accent3"/>
                </a:solidFill>
              </a:defRPr>
            </a:lvl1pPr>
          </a:lstStyle>
          <a:p>
            <a:r>
              <a:rPr lang="de-DE" dirty="0"/>
              <a:t>Titel einfügen</a:t>
            </a:r>
            <a:endParaRPr lang="en-US" dirty="0"/>
          </a:p>
        </p:txBody>
      </p:sp>
      <p:sp>
        <p:nvSpPr>
          <p:cNvPr id="20" name="Textplatzhalter 2"/>
          <p:cNvSpPr>
            <a:spLocks noGrp="1"/>
          </p:cNvSpPr>
          <p:nvPr>
            <p:ph idx="1"/>
          </p:nvPr>
        </p:nvSpPr>
        <p:spPr>
          <a:xfrm>
            <a:off x="600000" y="1628800"/>
            <a:ext cx="9134805" cy="4781631"/>
          </a:xfrm>
          <a:prstGeom prst="rect">
            <a:avLst/>
          </a:prstGeom>
        </p:spPr>
        <p:txBody>
          <a:bodyPr vert="horz" lIns="91440" tIns="45720" rIns="91440" bIns="45720" rtlCol="0">
            <a:normAutofit/>
          </a:bodyPr>
          <a:lstStyle>
            <a:lvl1pPr>
              <a:defRPr sz="2800"/>
            </a:lvl1pPr>
            <a:lvl2pPr>
              <a:defRPr sz="2400"/>
            </a:lvl2pPr>
            <a:lvl3pPr>
              <a:defRPr sz="2400"/>
            </a:lvl3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915669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9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9CE9B6-F4C8-CB8F-02C8-0F1A5EA87BB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5F5D418-D954-0AC0-7ABF-ABB789F5DC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481FE9F-D24C-C6A8-CBF7-3CD299A68A31}"/>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5" name="Fußzeilenplatzhalter 4">
            <a:extLst>
              <a:ext uri="{FF2B5EF4-FFF2-40B4-BE49-F238E27FC236}">
                <a16:creationId xmlns:a16="http://schemas.microsoft.com/office/drawing/2014/main" id="{DD88F0E1-12CF-33D6-A07B-410D6070560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F86878D-9714-0622-51E0-2A047352A01C}"/>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2274013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CA391-2EB8-DD03-352F-E05F750D079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84C0209-4AB8-FEDD-A8C7-5312B1C58E4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46D4B1E-B85E-33AA-1FE4-7EF5AF52155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11824CD-8D6F-16BC-26B5-BB760684E1EF}"/>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6" name="Fußzeilenplatzhalter 5">
            <a:extLst>
              <a:ext uri="{FF2B5EF4-FFF2-40B4-BE49-F238E27FC236}">
                <a16:creationId xmlns:a16="http://schemas.microsoft.com/office/drawing/2014/main" id="{C90A5AC9-CB7F-84FC-8AED-3186D27FA86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12AC0B9-2292-8F53-0701-82CA40BA7C70}"/>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160971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3A8376-1836-F9A0-625C-FA50B373F14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D38769E-E849-8462-624F-223310C3F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FD0EA65-21A5-562C-D753-8BF6E3BC853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3401732-2074-0C76-7CA8-97A8FBA1C6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E02E1A2-9997-A18A-EDF8-F36FDBBFFF5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C603DE8-EA7D-862B-7300-CA87EA255BD0}"/>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8" name="Fußzeilenplatzhalter 7">
            <a:extLst>
              <a:ext uri="{FF2B5EF4-FFF2-40B4-BE49-F238E27FC236}">
                <a16:creationId xmlns:a16="http://schemas.microsoft.com/office/drawing/2014/main" id="{A4FD187D-39CD-7C74-76CD-C309A9C6CA0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49E6578-7E18-BA19-F897-AF6DDFB3CD81}"/>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30146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22AA56-E925-487C-8A1C-005D8E22920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E0291AC-9517-141A-408C-F0ED34EFD86D}"/>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4" name="Fußzeilenplatzhalter 3">
            <a:extLst>
              <a:ext uri="{FF2B5EF4-FFF2-40B4-BE49-F238E27FC236}">
                <a16:creationId xmlns:a16="http://schemas.microsoft.com/office/drawing/2014/main" id="{0D018DF0-8BB7-BF7B-18EC-8C74B986034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C5F988F-1A27-DE8F-C280-390FF010F197}"/>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193093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6995DF9-AF26-3314-CD99-1FF01C6F2662}"/>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3" name="Fußzeilenplatzhalter 2">
            <a:extLst>
              <a:ext uri="{FF2B5EF4-FFF2-40B4-BE49-F238E27FC236}">
                <a16:creationId xmlns:a16="http://schemas.microsoft.com/office/drawing/2014/main" id="{047895E0-9DAC-FD47-E798-25E4145C65D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0F646CD-159B-563E-1263-83DA14028EB1}"/>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3252295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78AA75-2049-3049-237D-B874DFEE03E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46DC871-634C-D2C7-C6D1-279A8F90B8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F992E40-2C89-0D69-ED88-F2112647D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C3DE1B-A43B-9A5A-CC9A-B253AC11BBDE}"/>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6" name="Fußzeilenplatzhalter 5">
            <a:extLst>
              <a:ext uri="{FF2B5EF4-FFF2-40B4-BE49-F238E27FC236}">
                <a16:creationId xmlns:a16="http://schemas.microsoft.com/office/drawing/2014/main" id="{0CB6501D-C8D7-E096-9F72-E37D3DD9860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E934B17-9A93-6D01-7D88-448C6A518DB1}"/>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406690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F64D2B-A3D0-3B07-306A-A3D638B5D2E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E3C7536-1D8A-12FA-AABF-EFA751A934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D5FA274-736F-BAF0-D50D-B7F272B32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E3A64F6-2B20-173A-3100-4F7D257DD490}"/>
              </a:ext>
            </a:extLst>
          </p:cNvPr>
          <p:cNvSpPr>
            <a:spLocks noGrp="1"/>
          </p:cNvSpPr>
          <p:nvPr>
            <p:ph type="dt" sz="half" idx="10"/>
          </p:nvPr>
        </p:nvSpPr>
        <p:spPr/>
        <p:txBody>
          <a:bodyPr/>
          <a:lstStyle/>
          <a:p>
            <a:fld id="{53797E2C-9BE6-4A57-97E5-4F9E53D498F3}" type="datetimeFigureOut">
              <a:rPr lang="de-DE" smtClean="0"/>
              <a:t>26.11.2022</a:t>
            </a:fld>
            <a:endParaRPr lang="de-DE"/>
          </a:p>
        </p:txBody>
      </p:sp>
      <p:sp>
        <p:nvSpPr>
          <p:cNvPr id="6" name="Fußzeilenplatzhalter 5">
            <a:extLst>
              <a:ext uri="{FF2B5EF4-FFF2-40B4-BE49-F238E27FC236}">
                <a16:creationId xmlns:a16="http://schemas.microsoft.com/office/drawing/2014/main" id="{AFB9CFDB-6046-6AED-C922-343F5030FF1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5F976E5-F60F-66C4-9C58-65A6CC0AFC5F}"/>
              </a:ext>
            </a:extLst>
          </p:cNvPr>
          <p:cNvSpPr>
            <a:spLocks noGrp="1"/>
          </p:cNvSpPr>
          <p:nvPr>
            <p:ph type="sldNum" sz="quarter" idx="12"/>
          </p:nvPr>
        </p:nvSpPr>
        <p:spPr/>
        <p:txBody>
          <a:bodyPr/>
          <a:lstStyle/>
          <a:p>
            <a:fld id="{08D97BE3-48BB-4567-8AAA-93A96CC27952}" type="slidenum">
              <a:rPr lang="de-DE" smtClean="0"/>
              <a:t>‹Nr.›</a:t>
            </a:fld>
            <a:endParaRPr lang="de-DE"/>
          </a:p>
        </p:txBody>
      </p:sp>
    </p:spTree>
    <p:extLst>
      <p:ext uri="{BB962C8B-B14F-4D97-AF65-F5344CB8AC3E}">
        <p14:creationId xmlns:p14="http://schemas.microsoft.com/office/powerpoint/2010/main" val="2663806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5DEDD77-5B19-F3C5-C6E5-464392D613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4919CA6-2012-85C8-6888-CB5F8BC35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E23DC56-8F9B-6E2A-0A84-E6211AD330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97E2C-9BE6-4A57-97E5-4F9E53D498F3}" type="datetimeFigureOut">
              <a:rPr lang="de-DE" smtClean="0"/>
              <a:t>26.11.2022</a:t>
            </a:fld>
            <a:endParaRPr lang="de-DE"/>
          </a:p>
        </p:txBody>
      </p:sp>
      <p:sp>
        <p:nvSpPr>
          <p:cNvPr id="5" name="Fußzeilenplatzhalter 4">
            <a:extLst>
              <a:ext uri="{FF2B5EF4-FFF2-40B4-BE49-F238E27FC236}">
                <a16:creationId xmlns:a16="http://schemas.microsoft.com/office/drawing/2014/main" id="{7F18F019-9F00-1592-C872-51E605207D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B0C5F8A-ED6C-2E52-08BE-D1C33739BD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97BE3-48BB-4567-8AAA-93A96CC27952}" type="slidenum">
              <a:rPr lang="de-DE" smtClean="0"/>
              <a:t>‹Nr.›</a:t>
            </a:fld>
            <a:endParaRPr lang="de-DE"/>
          </a:p>
        </p:txBody>
      </p:sp>
    </p:spTree>
    <p:extLst>
      <p:ext uri="{BB962C8B-B14F-4D97-AF65-F5344CB8AC3E}">
        <p14:creationId xmlns:p14="http://schemas.microsoft.com/office/powerpoint/2010/main" val="1896121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9" name="Grafik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48395" y="6410431"/>
            <a:ext cx="1680000" cy="186297"/>
          </a:xfrm>
          <a:prstGeom prst="rect">
            <a:avLst/>
          </a:prstGeom>
        </p:spPr>
      </p:pic>
      <p:sp>
        <p:nvSpPr>
          <p:cNvPr id="7" name="Rechteck 6"/>
          <p:cNvSpPr/>
          <p:nvPr userDrawn="1"/>
        </p:nvSpPr>
        <p:spPr>
          <a:xfrm>
            <a:off x="10464000" y="0"/>
            <a:ext cx="17424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11" name="Grafik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96837" y="5805782"/>
            <a:ext cx="647924" cy="581049"/>
          </a:xfrm>
          <a:prstGeom prst="rect">
            <a:avLst/>
          </a:prstGeom>
        </p:spPr>
      </p:pic>
    </p:spTree>
    <p:extLst>
      <p:ext uri="{BB962C8B-B14F-4D97-AF65-F5344CB8AC3E}">
        <p14:creationId xmlns:p14="http://schemas.microsoft.com/office/powerpoint/2010/main" val="3589291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marL="0" indent="0" algn="l" defTabSz="914400" rtl="0" eaLnBrk="1" latinLnBrk="0" hangingPunct="1">
        <a:spcBef>
          <a:spcPct val="0"/>
        </a:spcBef>
        <a:buNone/>
        <a:defRPr sz="4400" kern="1200">
          <a:solidFill>
            <a:schemeClr val="accent4"/>
          </a:solidFill>
          <a:latin typeface="Noto Serif" panose="020B0502040504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Noto Sans" panose="020B0502040504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Noto Sans" panose="020B0502040504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Noto Sans" panose="020B0502040504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Noto Sans" panose="020B0502040504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Noto Sans" panose="020B05020405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1484785"/>
            <a:ext cx="7631752" cy="1152128"/>
          </a:xfrm>
        </p:spPr>
        <p:txBody>
          <a:bodyPr>
            <a:noAutofit/>
          </a:bodyPr>
          <a:lstStyle/>
          <a:p>
            <a:r>
              <a:rPr lang="de-DE" sz="6000" kern="0" cap="none" dirty="0">
                <a:ln w="6350">
                  <a:noFill/>
                </a:ln>
                <a:effectLst>
                  <a:outerShdw blurRad="38100" dist="38100" dir="2700000" algn="tl">
                    <a:srgbClr val="000000">
                      <a:alpha val="43137"/>
                    </a:srgbClr>
                  </a:outerShdw>
                </a:effectLst>
                <a:latin typeface="Noto Sans" panose="020B0502040504020204"/>
              </a:rPr>
              <a:t>Adventgemeinde </a:t>
            </a:r>
            <a:br>
              <a:rPr lang="de-DE" sz="6000" kern="0" cap="none" dirty="0">
                <a:ln w="6350">
                  <a:noFill/>
                </a:ln>
                <a:effectLst>
                  <a:outerShdw blurRad="38100" dist="38100" dir="2700000" algn="tl">
                    <a:srgbClr val="000000">
                      <a:alpha val="43137"/>
                    </a:srgbClr>
                  </a:outerShdw>
                </a:effectLst>
                <a:latin typeface="Noto Sans" panose="020B0502040504020204"/>
              </a:rPr>
            </a:br>
            <a:r>
              <a:rPr lang="de-DE" sz="6000" kern="0" cap="none" dirty="0">
                <a:ln w="6350">
                  <a:noFill/>
                </a:ln>
                <a:effectLst>
                  <a:outerShdw blurRad="38100" dist="38100" dir="2700000" algn="tl">
                    <a:srgbClr val="000000">
                      <a:alpha val="43137"/>
                    </a:srgbClr>
                  </a:outerShdw>
                </a:effectLst>
                <a:latin typeface="Noto Sans" panose="020B0502040504020204"/>
              </a:rPr>
              <a:t>in der Bedrängnis</a:t>
            </a:r>
            <a:endParaRPr lang="de-DE" sz="5000" dirty="0">
              <a:ea typeface="Noto Sans" panose="020B0502040504020204" pitchFamily="34" charset="0"/>
              <a:cs typeface="Noto Sans" panose="020B0502040504020204" pitchFamily="34" charset="0"/>
            </a:endParaRPr>
          </a:p>
        </p:txBody>
      </p:sp>
      <p:sp>
        <p:nvSpPr>
          <p:cNvPr id="3" name="Inhaltsplatzhalter 2"/>
          <p:cNvSpPr>
            <a:spLocks noGrp="1"/>
          </p:cNvSpPr>
          <p:nvPr>
            <p:ph idx="1"/>
          </p:nvPr>
        </p:nvSpPr>
        <p:spPr>
          <a:xfrm>
            <a:off x="1312268" y="3068959"/>
            <a:ext cx="7838176" cy="2304256"/>
          </a:xfrm>
        </p:spPr>
        <p:txBody>
          <a:bodyPr>
            <a:noAutofit/>
          </a:bodyPr>
          <a:lstStyle/>
          <a:p>
            <a:r>
              <a:rPr lang="de-DE" sz="4400" dirty="0">
                <a:effectLst>
                  <a:outerShdw blurRad="38100" dist="38100" dir="2700000" algn="tl">
                    <a:srgbClr val="000000">
                      <a:alpha val="43137"/>
                    </a:srgbClr>
                  </a:outerShdw>
                </a:effectLst>
                <a:latin typeface="Noto Sans" panose="020B0502040504020204"/>
              </a:rPr>
              <a:t>Das Zittern </a:t>
            </a:r>
          </a:p>
          <a:p>
            <a:r>
              <a:rPr lang="de-DE" sz="4400" dirty="0">
                <a:effectLst>
                  <a:outerShdw blurRad="38100" dist="38100" dir="2700000" algn="tl">
                    <a:srgbClr val="000000">
                      <a:alpha val="43137"/>
                    </a:srgbClr>
                  </a:outerShdw>
                </a:effectLst>
                <a:latin typeface="Noto Sans" panose="020B0502040504020204"/>
              </a:rPr>
              <a:t>vor dem Omega</a:t>
            </a:r>
          </a:p>
        </p:txBody>
      </p:sp>
    </p:spTree>
    <p:extLst>
      <p:ext uri="{BB962C8B-B14F-4D97-AF65-F5344CB8AC3E}">
        <p14:creationId xmlns:p14="http://schemas.microsoft.com/office/powerpoint/2010/main" val="876275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lvl="1">
              <a:lnSpc>
                <a:spcPct val="150000"/>
              </a:lnSpc>
            </a:pPr>
            <a:endParaRPr lang="de-DE" sz="10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Ähnliche Probleme heute: Vergeistigung des himmlischen Heiligtums, des Dienstes Jesu im Untersuchungsgericht, Antitrinitarismus (der Heilige Geist sei nur eine Kraft)</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Ellen White wendet sich entschieden dagegen; beschreibt das himmlische Heiligtum als realen Ort, das Gericht als reales Geschehen, die drei himmlischen Personen der Gottheit als real und eigenständig</a:t>
            </a:r>
          </a:p>
          <a:p>
            <a:pPr marL="457200" lvl="1" indent="0">
              <a:lnSpc>
                <a:spcPct val="150000"/>
              </a:lnSpc>
              <a:buNone/>
            </a:pPr>
            <a:endParaRPr lang="de-DE" sz="5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b="1" i="1" kern="0" dirty="0">
                <a:ln w="6350">
                  <a:noFill/>
                </a:ln>
                <a:latin typeface="Noto Sans" panose="020B0502040504020204"/>
              </a:rPr>
              <a:t>Ellen Whites Reaktion auf die Alpha- (Kellogg-) Krise: </a:t>
            </a:r>
          </a:p>
          <a:p>
            <a:pPr marL="1257300" lvl="2" indent="-342900">
              <a:lnSpc>
                <a:spcPct val="150000"/>
              </a:lnSpc>
              <a:buFont typeface="Wingdings" panose="05000000000000000000" pitchFamily="2" charset="2"/>
              <a:buChar char="§"/>
            </a:pPr>
            <a:r>
              <a:rPr lang="de-DE" sz="1600" kern="0" dirty="0">
                <a:ln w="6350">
                  <a:noFill/>
                </a:ln>
                <a:latin typeface="Noto Sans" panose="020B0502040504020204"/>
              </a:rPr>
              <a:t>Studium unserer Unterscheidungslehren (Sabbatkonferenzen ab 1844)</a:t>
            </a:r>
          </a:p>
          <a:p>
            <a:pPr marL="1257300" lvl="2" indent="-342900">
              <a:lnSpc>
                <a:spcPct val="150000"/>
              </a:lnSpc>
              <a:buFont typeface="Wingdings" panose="05000000000000000000" pitchFamily="2" charset="2"/>
              <a:buChar char="§"/>
            </a:pPr>
            <a:r>
              <a:rPr lang="de-DE" sz="1600" kern="0" dirty="0">
                <a:ln w="6350">
                  <a:noFill/>
                </a:ln>
                <a:latin typeface="Noto Sans" panose="020B0502040504020204"/>
              </a:rPr>
              <a:t>Kein Verleugnen von Sünde und Sündhaftigkeit</a:t>
            </a:r>
          </a:p>
          <a:p>
            <a:pPr marL="1257300" lvl="2" indent="-342900">
              <a:lnSpc>
                <a:spcPct val="150000"/>
              </a:lnSpc>
              <a:buFont typeface="Wingdings" panose="05000000000000000000" pitchFamily="2" charset="2"/>
              <a:buChar char="§"/>
            </a:pPr>
            <a:r>
              <a:rPr lang="de-DE" sz="1600" kern="0" dirty="0">
                <a:ln w="6350">
                  <a:noFill/>
                </a:ln>
                <a:latin typeface="Noto Sans" panose="020B0502040504020204"/>
              </a:rPr>
              <a:t>Nicht Kelloggs Druck beugen: Freie christl. Männer sein</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Gilt auch für die Omega-Krise, die „in Kürze“ (1SM 203) beginnen würde</a:t>
            </a:r>
          </a:p>
        </p:txBody>
      </p:sp>
    </p:spTree>
    <p:extLst>
      <p:ext uri="{BB962C8B-B14F-4D97-AF65-F5344CB8AC3E}">
        <p14:creationId xmlns:p14="http://schemas.microsoft.com/office/powerpoint/2010/main" val="1372385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Symptome des Alpha (</a:t>
            </a:r>
            <a:r>
              <a:rPr lang="de-DE" sz="2200" b="1" i="1" kern="0" dirty="0">
                <a:ln w="6350">
                  <a:noFill/>
                </a:ln>
                <a:latin typeface="Noto Sans" panose="020B0502040504020204"/>
                <a:sym typeface="Wingdings" panose="05000000000000000000" pitchFamily="2" charset="2"/>
              </a:rPr>
              <a:t>&amp; </a:t>
            </a:r>
            <a:r>
              <a:rPr lang="de-DE" sz="2200" b="1" i="1" kern="0" dirty="0">
                <a:ln w="6350">
                  <a:noFill/>
                </a:ln>
                <a:latin typeface="Noto Sans" panose="020B0502040504020204"/>
              </a:rPr>
              <a:t>Omega)</a:t>
            </a:r>
          </a:p>
          <a:p>
            <a:pPr marL="0" indent="0">
              <a:lnSpc>
                <a:spcPct val="150000"/>
              </a:lnSpc>
              <a:buNone/>
            </a:pPr>
            <a:endParaRPr lang="de-DE" sz="16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196:</a:t>
            </a:r>
            <a:r>
              <a:rPr lang="de-DE" sz="1600" kern="0" dirty="0">
                <a:ln w="6350">
                  <a:noFill/>
                </a:ln>
                <a:latin typeface="Noto Sans" panose="020B0502040504020204"/>
              </a:rPr>
              <a:t> Jahrelang wurden unsere Ärzte dazu erzogen, dass sie </a:t>
            </a:r>
            <a:r>
              <a:rPr lang="de-DE" sz="1600" u="sng" kern="0" dirty="0">
                <a:ln w="6350">
                  <a:noFill/>
                </a:ln>
                <a:latin typeface="Noto Sans" panose="020B0502040504020204"/>
              </a:rPr>
              <a:t>keine Ansichten äußern</a:t>
            </a:r>
            <a:r>
              <a:rPr lang="de-DE" sz="1600" kern="0" dirty="0">
                <a:ln w="6350">
                  <a:noFill/>
                </a:ln>
                <a:latin typeface="Noto Sans" panose="020B0502040504020204"/>
              </a:rPr>
              <a:t> dürfen, </a:t>
            </a:r>
            <a:r>
              <a:rPr lang="de-DE" sz="1600" u="sng" kern="0" dirty="0">
                <a:ln w="6350">
                  <a:noFill/>
                </a:ln>
                <a:latin typeface="Noto Sans" panose="020B0502040504020204"/>
              </a:rPr>
              <a:t>die sich von denen ihres Chefs</a:t>
            </a:r>
            <a:r>
              <a:rPr lang="de-DE" sz="1600" kern="0" dirty="0">
                <a:ln w="6350">
                  <a:noFill/>
                </a:ln>
                <a:latin typeface="Noto Sans" panose="020B0502040504020204"/>
              </a:rPr>
              <a:t> [Dr. J. H. Kellogg, Battle Creek Sanatorium] </a:t>
            </a:r>
            <a:r>
              <a:rPr lang="de-DE" sz="1600" u="sng" kern="0" dirty="0">
                <a:ln w="6350">
                  <a:noFill/>
                </a:ln>
                <a:latin typeface="Noto Sans" panose="020B0502040504020204"/>
              </a:rPr>
              <a:t>unterscheiden</a:t>
            </a:r>
            <a:r>
              <a:rPr lang="de-DE" sz="1600" kern="0" dirty="0">
                <a:ln w="6350">
                  <a:noFill/>
                </a:ln>
                <a:latin typeface="Noto Sans" panose="020B0502040504020204"/>
              </a:rPr>
              <a:t>. Oh, dass sie dieses Joch doch zerbrochen hätten! Oh, dass sie doch die Sünde bei ihrem Namen genannt hätten! Dann würden sie in den himmlischen Höfen nicht als Männer betrachtet werden, die, obgleich sie schwere Verantwortung tragen, es versäumt haben, die Wahrheit in Ermahnungen auszusprechen über das, was Ungehorsam Gottes Wort gegenüber ist.</a:t>
            </a:r>
          </a:p>
          <a:p>
            <a:pPr marL="0" indent="0">
              <a:buNone/>
            </a:pPr>
            <a:endParaRPr lang="de-DE" sz="1600" dirty="0"/>
          </a:p>
        </p:txBody>
      </p:sp>
    </p:spTree>
    <p:extLst>
      <p:ext uri="{BB962C8B-B14F-4D97-AF65-F5344CB8AC3E}">
        <p14:creationId xmlns:p14="http://schemas.microsoft.com/office/powerpoint/2010/main" val="3558389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Symptome des Alpha (</a:t>
            </a:r>
            <a:r>
              <a:rPr lang="de-DE" sz="2200" b="1" i="1" kern="0" dirty="0">
                <a:ln w="6350">
                  <a:noFill/>
                </a:ln>
                <a:latin typeface="Noto Sans" panose="020B0502040504020204"/>
                <a:sym typeface="Wingdings" panose="05000000000000000000" pitchFamily="2" charset="2"/>
              </a:rPr>
              <a:t>&amp; </a:t>
            </a:r>
            <a:r>
              <a:rPr lang="de-DE" sz="2200" b="1" i="1" kern="0" dirty="0">
                <a:ln w="6350">
                  <a:noFill/>
                </a:ln>
                <a:latin typeface="Noto Sans" panose="020B0502040504020204"/>
              </a:rPr>
              <a:t>Omega)</a:t>
            </a:r>
            <a:endParaRPr lang="de-DE" sz="2200" b="1" kern="0" dirty="0">
              <a:ln w="6350">
                <a:noFill/>
              </a:ln>
              <a:latin typeface="Noto Sans" panose="020B0502040504020204"/>
            </a:endParaRPr>
          </a:p>
          <a:p>
            <a:pPr lvl="1">
              <a:lnSpc>
                <a:spcPct val="150000"/>
              </a:lnSpc>
            </a:pPr>
            <a:endParaRPr lang="de-DE" sz="10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196-8:</a:t>
            </a:r>
            <a:r>
              <a:rPr lang="de-DE" sz="1600" kern="0" dirty="0">
                <a:ln w="6350">
                  <a:noFill/>
                </a:ln>
                <a:latin typeface="Noto Sans" panose="020B0502040504020204"/>
              </a:rPr>
              <a:t> Meine Botschaft an euch ist: Seid nicht länger bereit, euch die Verdrehung der Wahrheit  anzuhören, ohne dagegen zu </a:t>
            </a:r>
            <a:r>
              <a:rPr lang="de-DE" sz="1600" u="sng" kern="0" dirty="0">
                <a:ln w="6350">
                  <a:noFill/>
                </a:ln>
                <a:latin typeface="Noto Sans" panose="020B0502040504020204"/>
              </a:rPr>
              <a:t>protestieren</a:t>
            </a:r>
            <a:r>
              <a:rPr lang="de-DE" sz="1600" kern="0" dirty="0">
                <a:ln w="6350">
                  <a:noFill/>
                </a:ln>
                <a:latin typeface="Noto Sans" panose="020B0502040504020204"/>
              </a:rPr>
              <a:t>. </a:t>
            </a:r>
            <a:r>
              <a:rPr lang="de-DE" sz="1600" u="sng" kern="0" dirty="0">
                <a:ln w="6350">
                  <a:noFill/>
                </a:ln>
                <a:latin typeface="Noto Sans" panose="020B0502040504020204"/>
              </a:rPr>
              <a:t>Demaskiert</a:t>
            </a:r>
            <a:r>
              <a:rPr lang="de-DE" sz="1600" kern="0" dirty="0">
                <a:ln w="6350">
                  <a:noFill/>
                </a:ln>
                <a:latin typeface="Noto Sans" panose="020B0502040504020204"/>
              </a:rPr>
              <a:t> die hochtrabenden Spitzfindigkeiten. … Unsere Ärzte haben viel in ihrem Leben verloren, weil sie falsche Vorgänge sahen, falsche Worte hörten, falsche Prinzipien befolgt sahen und [doch] keinen Tadel äußerten, aus Angst, dass sie zurückgestoßen werden könnten. … Ist euer </a:t>
            </a:r>
            <a:r>
              <a:rPr lang="de-DE" sz="1600" u="sng" kern="0" dirty="0">
                <a:ln w="6350">
                  <a:noFill/>
                </a:ln>
                <a:latin typeface="Noto Sans" panose="020B0502040504020204"/>
              </a:rPr>
              <a:t>Gehorsam Menschen gegenüber zur Rebellion gegen Gott geworden</a:t>
            </a:r>
            <a:r>
              <a:rPr lang="de-DE" sz="1600" kern="0" dirty="0">
                <a:ln w="6350">
                  <a:noFill/>
                </a:ln>
                <a:latin typeface="Noto Sans" panose="020B0502040504020204"/>
              </a:rPr>
              <a:t>?</a:t>
            </a:r>
          </a:p>
          <a:p>
            <a:pPr marL="57150" indent="0">
              <a:lnSpc>
                <a:spcPct val="150000"/>
              </a:lnSpc>
              <a:buNone/>
            </a:pPr>
            <a:r>
              <a:rPr lang="de-DE" sz="1600" kern="0" dirty="0">
                <a:ln w="6350">
                  <a:noFill/>
                </a:ln>
                <a:latin typeface="Noto Sans" panose="020B0502040504020204"/>
              </a:rPr>
              <a:t>Die Wahrheit wird kritisiert, verachtet und verspottet werden; doch je strenger sie untersucht und geprüft wird, desto heller wird sie erstrahlen. … Die Prinzipien der Wahrheit, die Gott uns offenbart hat, sind unser </a:t>
            </a:r>
            <a:r>
              <a:rPr lang="de-DE" sz="1600" u="sng" kern="0" dirty="0">
                <a:ln w="6350">
                  <a:noFill/>
                </a:ln>
                <a:latin typeface="Noto Sans" panose="020B0502040504020204"/>
              </a:rPr>
              <a:t>einzig wahres Fundament</a:t>
            </a:r>
            <a:r>
              <a:rPr lang="de-DE" sz="1600" kern="0" dirty="0">
                <a:ln w="6350">
                  <a:noFill/>
                </a:ln>
                <a:latin typeface="Noto Sans" panose="020B0502040504020204"/>
              </a:rPr>
              <a:t>. Sie haben uns zu dem gemacht, was wir sind. Der Feind ist andauernd darum bemüht, diese Wahrheiten </a:t>
            </a:r>
            <a:r>
              <a:rPr lang="de-DE" sz="1600" u="sng" kern="0" dirty="0">
                <a:ln w="6350">
                  <a:noFill/>
                </a:ln>
                <a:latin typeface="Noto Sans" panose="020B0502040504020204"/>
              </a:rPr>
              <a:t>von ihrem Platz zu verdrängen</a:t>
            </a:r>
            <a:r>
              <a:rPr lang="de-DE" sz="1600" kern="0" dirty="0">
                <a:ln w="6350">
                  <a:noFill/>
                </a:ln>
                <a:latin typeface="Noto Sans" panose="020B0502040504020204"/>
              </a:rPr>
              <a:t> und an ihrer Stelle falsche Theorien einzusetzen.</a:t>
            </a:r>
          </a:p>
          <a:p>
            <a:pPr marL="0" indent="0">
              <a:buNone/>
            </a:pPr>
            <a:endParaRPr lang="de-DE" sz="1800" dirty="0"/>
          </a:p>
        </p:txBody>
      </p:sp>
    </p:spTree>
    <p:extLst>
      <p:ext uri="{BB962C8B-B14F-4D97-AF65-F5344CB8AC3E}">
        <p14:creationId xmlns:p14="http://schemas.microsoft.com/office/powerpoint/2010/main" val="1796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312424" cy="4781631"/>
          </a:xfrm>
          <a:prstGeom prst="rect">
            <a:avLst/>
          </a:prstGeom>
        </p:spPr>
        <p:txBody>
          <a:bodyPr/>
          <a:lstStyle/>
          <a:p>
            <a:pPr marL="0" indent="0">
              <a:lnSpc>
                <a:spcPct val="150000"/>
              </a:lnSpc>
              <a:buNone/>
            </a:pPr>
            <a:r>
              <a:rPr lang="de-DE" sz="2200" b="1" i="1" kern="0" dirty="0">
                <a:ln w="6350">
                  <a:noFill/>
                </a:ln>
                <a:latin typeface="Noto Sans" panose="020B0502040504020204"/>
              </a:rPr>
              <a:t>Symptome des Alpha (</a:t>
            </a:r>
            <a:r>
              <a:rPr lang="de-DE" sz="2200" b="1" i="1" kern="0" dirty="0">
                <a:ln w="6350">
                  <a:noFill/>
                </a:ln>
                <a:latin typeface="Noto Sans" panose="020B0502040504020204"/>
                <a:sym typeface="Wingdings" panose="05000000000000000000" pitchFamily="2" charset="2"/>
              </a:rPr>
              <a:t>&amp; </a:t>
            </a:r>
            <a:r>
              <a:rPr lang="de-DE" sz="2200" b="1" i="1" kern="0" dirty="0">
                <a:ln w="6350">
                  <a:noFill/>
                </a:ln>
                <a:latin typeface="Noto Sans" panose="020B0502040504020204"/>
              </a:rPr>
              <a:t>Omega)</a:t>
            </a:r>
            <a:endParaRPr lang="de-DE" sz="2200" b="1" kern="0" dirty="0">
              <a:ln w="6350">
                <a:noFill/>
              </a:ln>
              <a:latin typeface="Noto Sans" panose="020B0502040504020204"/>
            </a:endParaRPr>
          </a:p>
          <a:p>
            <a:pPr lvl="1">
              <a:lnSpc>
                <a:spcPct val="150000"/>
              </a:lnSpc>
            </a:pPr>
            <a:endParaRPr lang="de-DE" sz="10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201:</a:t>
            </a:r>
            <a:r>
              <a:rPr lang="de-DE" sz="1600" kern="0" dirty="0">
                <a:ln w="6350">
                  <a:noFill/>
                </a:ln>
                <a:latin typeface="Noto Sans" panose="020B0502040504020204"/>
              </a:rPr>
              <a:t> Er [Satan] wird alles hereinbringen, was ihm nur möglich ist, um seine betrügerischen Absichten auszuführen. Doch der Herr wird Männer von </a:t>
            </a:r>
            <a:r>
              <a:rPr lang="de-DE" sz="1600" u="sng" kern="0" dirty="0">
                <a:ln w="6350">
                  <a:noFill/>
                </a:ln>
                <a:latin typeface="Noto Sans" panose="020B0502040504020204"/>
              </a:rPr>
              <a:t>scharfem Verstand</a:t>
            </a:r>
            <a:r>
              <a:rPr lang="de-DE" sz="1600" kern="0" dirty="0">
                <a:ln w="6350">
                  <a:noFill/>
                </a:ln>
                <a:latin typeface="Noto Sans" panose="020B0502040504020204"/>
              </a:rPr>
              <a:t> aufstehen lassen, die diesen Wahrheiten ihren angemessenen Platz im [Heils-] Plan Gottes geben werden.</a:t>
            </a:r>
          </a:p>
          <a:p>
            <a:pPr marL="57150" indent="0">
              <a:lnSpc>
                <a:spcPct val="150000"/>
              </a:lnSpc>
              <a:buNone/>
            </a:pPr>
            <a:endParaRPr lang="de-DE" sz="1050" kern="0" dirty="0">
              <a:ln w="6350">
                <a:noFill/>
              </a:ln>
              <a:latin typeface="Noto Sans" panose="020B0502040504020204"/>
            </a:endParaRPr>
          </a:p>
          <a:p>
            <a:pPr indent="-285750">
              <a:lnSpc>
                <a:spcPct val="150000"/>
              </a:lnSpc>
              <a:buFont typeface="Wingdings" panose="05000000000000000000" pitchFamily="2" charset="2"/>
              <a:buChar char="Ø"/>
              <a:defRPr/>
            </a:pPr>
            <a:r>
              <a:rPr kumimoji="0" lang="de-DE" sz="1600" b="0" i="0" u="none" strike="noStrike" kern="0" cap="none" spc="0" normalizeH="0" baseline="0" noProof="0" dirty="0">
                <a:ln w="6350">
                  <a:noFill/>
                </a:ln>
                <a:solidFill>
                  <a:srgbClr val="000000"/>
                </a:solidFill>
                <a:effectLst/>
                <a:uLnTx/>
                <a:uFillTx/>
                <a:latin typeface="Noto Sans" panose="020B0502040504020204"/>
                <a:ea typeface="+mn-ea"/>
                <a:cs typeface="+mn-cs"/>
              </a:rPr>
              <a:t>Gleiches Muster wie endzeitliche Sichtung: Prüfung der Wahrheit inmitten der Omega-Krise im Rahmen der finalen Verfolgung?</a:t>
            </a:r>
          </a:p>
        </p:txBody>
      </p:sp>
    </p:spTree>
    <p:extLst>
      <p:ext uri="{BB962C8B-B14F-4D97-AF65-F5344CB8AC3E}">
        <p14:creationId xmlns:p14="http://schemas.microsoft.com/office/powerpoint/2010/main" val="33513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3" name="Inhaltsplatzhalter 2">
            <a:extLst>
              <a:ext uri="{FF2B5EF4-FFF2-40B4-BE49-F238E27FC236}">
                <a16:creationId xmlns:a16="http://schemas.microsoft.com/office/drawing/2014/main" id="{7BED1DCF-7993-4B96-8826-286FCFD62A51}"/>
              </a:ext>
            </a:extLst>
          </p:cNvPr>
          <p:cNvSpPr>
            <a:spLocks noGrp="1"/>
          </p:cNvSpPr>
          <p:nvPr>
            <p:ph idx="1"/>
          </p:nvPr>
        </p:nvSpPr>
        <p:spPr/>
        <p:txBody>
          <a:bodyPr>
            <a:normAutofit/>
          </a:bodyPr>
          <a:lstStyle/>
          <a:p>
            <a:pPr marL="0" indent="0">
              <a:lnSpc>
                <a:spcPct val="150000"/>
              </a:lnSpc>
              <a:buNone/>
            </a:pPr>
            <a:r>
              <a:rPr lang="de-DE" sz="2200" b="1" i="1" kern="0" dirty="0">
                <a:ln w="6350">
                  <a:noFill/>
                </a:ln>
                <a:latin typeface="Noto Sans" panose="020B0502040504020204"/>
              </a:rPr>
              <a:t>Symptome des Alpha (</a:t>
            </a:r>
            <a:r>
              <a:rPr lang="de-DE" sz="2200" b="1" i="1" kern="0" dirty="0">
                <a:ln w="6350">
                  <a:noFill/>
                </a:ln>
                <a:latin typeface="Noto Sans" panose="020B0502040504020204"/>
                <a:sym typeface="Wingdings" panose="05000000000000000000" pitchFamily="2" charset="2"/>
              </a:rPr>
              <a:t>&amp; </a:t>
            </a:r>
            <a:r>
              <a:rPr lang="de-DE" sz="2200" b="1" i="1" kern="0" dirty="0">
                <a:ln w="6350">
                  <a:noFill/>
                </a:ln>
                <a:latin typeface="Noto Sans" panose="020B0502040504020204"/>
              </a:rPr>
              <a:t>Omega)</a:t>
            </a:r>
            <a:endParaRPr lang="de-DE" sz="1000" kern="0" dirty="0">
              <a:ln w="6350">
                <a:noFill/>
              </a:ln>
              <a:latin typeface="Noto Sans" panose="020B0502040504020204"/>
            </a:endParaRPr>
          </a:p>
          <a:p>
            <a:pPr marL="57150" indent="0">
              <a:lnSpc>
                <a:spcPct val="150000"/>
              </a:lnSpc>
              <a:buNone/>
            </a:pPr>
            <a:endParaRPr lang="de-DE" sz="1600" b="1"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202:</a:t>
            </a:r>
            <a:r>
              <a:rPr lang="de-DE" sz="1600" kern="0" dirty="0">
                <a:ln w="6350">
                  <a:noFill/>
                </a:ln>
                <a:latin typeface="Noto Sans" panose="020B0502040504020204"/>
              </a:rPr>
              <a:t> Wir brauchen den </a:t>
            </a:r>
            <a:r>
              <a:rPr lang="de-DE" sz="1600" u="sng" kern="0" dirty="0">
                <a:ln w="6350">
                  <a:noFill/>
                </a:ln>
                <a:latin typeface="Noto Sans" panose="020B0502040504020204"/>
              </a:rPr>
              <a:t>Mystizismus</a:t>
            </a:r>
            <a:r>
              <a:rPr lang="de-DE" sz="1600" kern="0" dirty="0">
                <a:ln w="6350">
                  <a:noFill/>
                </a:ln>
                <a:latin typeface="Noto Sans" panose="020B0502040504020204"/>
              </a:rPr>
              <a:t> in diesem Buch nicht. Jene, die diese Sophistereien annehmen, werden sich bald in einer Situation befinden, in der </a:t>
            </a:r>
            <a:r>
              <a:rPr lang="de-DE" sz="1600" u="sng" kern="0" dirty="0">
                <a:ln w="6350">
                  <a:noFill/>
                </a:ln>
                <a:latin typeface="Noto Sans" panose="020B0502040504020204"/>
              </a:rPr>
              <a:t>der Feind mit ihnen </a:t>
            </a:r>
            <a:r>
              <a:rPr lang="de-DE" sz="1600" b="1" i="1" u="sng" kern="0" dirty="0">
                <a:ln w="6350">
                  <a:noFill/>
                </a:ln>
                <a:latin typeface="Noto Sans" panose="020B0502040504020204"/>
              </a:rPr>
              <a:t>sprechen</a:t>
            </a:r>
            <a:r>
              <a:rPr lang="de-DE" sz="1600" kern="0" dirty="0">
                <a:ln w="6350">
                  <a:noFill/>
                </a:ln>
                <a:latin typeface="Noto Sans" panose="020B0502040504020204"/>
              </a:rPr>
              <a:t> und sie von Gott wegführen kann. Es wurde mir gezeigt, dass der Schreiber dieses Buches auf einem falschen Weg ist. Er hat die </a:t>
            </a:r>
            <a:r>
              <a:rPr lang="de-DE" sz="1600" u="sng" kern="0" dirty="0">
                <a:ln w="6350">
                  <a:noFill/>
                </a:ln>
                <a:latin typeface="Noto Sans" panose="020B0502040504020204"/>
              </a:rPr>
              <a:t>Unterscheidungswahrheiten für diese Zeit aus den Augen verloren</a:t>
            </a:r>
            <a:r>
              <a:rPr lang="de-DE" sz="1600" kern="0" dirty="0">
                <a:ln w="6350">
                  <a:noFill/>
                </a:ln>
                <a:latin typeface="Noto Sans" panose="020B0502040504020204"/>
              </a:rPr>
              <a:t>.</a:t>
            </a:r>
          </a:p>
          <a:p>
            <a:pPr>
              <a:lnSpc>
                <a:spcPct val="150000"/>
              </a:lnSpc>
            </a:pPr>
            <a:endParaRPr lang="de-DE" sz="1600" kern="0" dirty="0">
              <a:ln w="6350">
                <a:noFill/>
              </a:ln>
              <a:latin typeface="Noto Sans" panose="020B0502040504020204"/>
            </a:endParaRPr>
          </a:p>
          <a:p>
            <a:pPr indent="-285750">
              <a:lnSpc>
                <a:spcPct val="150000"/>
              </a:lnSpc>
              <a:buFont typeface="Wingdings" panose="05000000000000000000" pitchFamily="2" charset="2"/>
              <a:buChar char="Ø"/>
            </a:pPr>
            <a:r>
              <a:rPr lang="de-DE" sz="1600" kern="0" dirty="0">
                <a:ln w="6350">
                  <a:noFill/>
                </a:ln>
                <a:latin typeface="Noto Sans" panose="020B0502040504020204"/>
              </a:rPr>
              <a:t>„Gegenwärtige Wahrheit“ (= STA-Sonder- bzw. Unterscheidungslehren) als Schutz vor „Mystizismus“</a:t>
            </a:r>
          </a:p>
          <a:p>
            <a:pPr indent="-285750">
              <a:lnSpc>
                <a:spcPct val="150000"/>
              </a:lnSpc>
              <a:buFont typeface="Wingdings" panose="05000000000000000000" pitchFamily="2" charset="2"/>
              <a:buChar char="Ø"/>
            </a:pPr>
            <a:r>
              <a:rPr lang="de-DE" sz="1600" kern="0" dirty="0">
                <a:ln w="6350">
                  <a:noFill/>
                </a:ln>
                <a:latin typeface="Noto Sans" panose="020B0502040504020204"/>
              </a:rPr>
              <a:t>Gefahr der „Inneren Stimme“ als Gottes/Satans Stimme?!</a:t>
            </a:r>
            <a:endParaRPr lang="de-DE" sz="1600" dirty="0">
              <a:latin typeface="Noto Sans" panose="020B0502040504020204"/>
            </a:endParaRPr>
          </a:p>
        </p:txBody>
      </p:sp>
    </p:spTree>
    <p:extLst>
      <p:ext uri="{BB962C8B-B14F-4D97-AF65-F5344CB8AC3E}">
        <p14:creationId xmlns:p14="http://schemas.microsoft.com/office/powerpoint/2010/main" val="1461929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3" name="Inhaltsplatzhalter 2">
            <a:extLst>
              <a:ext uri="{FF2B5EF4-FFF2-40B4-BE49-F238E27FC236}">
                <a16:creationId xmlns:a16="http://schemas.microsoft.com/office/drawing/2014/main" id="{7BED1DCF-7993-4B96-8826-286FCFD62A51}"/>
              </a:ext>
            </a:extLst>
          </p:cNvPr>
          <p:cNvSpPr>
            <a:spLocks noGrp="1"/>
          </p:cNvSpPr>
          <p:nvPr>
            <p:ph idx="1"/>
          </p:nvPr>
        </p:nvSpPr>
        <p:spPr>
          <a:xfrm>
            <a:off x="600000" y="1628800"/>
            <a:ext cx="9384432" cy="4781631"/>
          </a:xfrm>
        </p:spPr>
        <p:txBody>
          <a:bodyPr>
            <a:noAutofit/>
          </a:bodyPr>
          <a:lstStyle/>
          <a:p>
            <a:pPr marL="0" indent="0">
              <a:lnSpc>
                <a:spcPct val="150000"/>
              </a:lnSpc>
              <a:buNone/>
            </a:pPr>
            <a:r>
              <a:rPr lang="de-DE" sz="2200" b="1" i="1" kern="0" dirty="0">
                <a:ln w="6350">
                  <a:noFill/>
                </a:ln>
                <a:latin typeface="Noto Sans" panose="020B0502040504020204"/>
              </a:rPr>
              <a:t>Symptome des Alpha (</a:t>
            </a:r>
            <a:r>
              <a:rPr lang="de-DE" sz="2200" b="1" i="1" kern="0" dirty="0">
                <a:ln w="6350">
                  <a:noFill/>
                </a:ln>
                <a:latin typeface="Noto Sans" panose="020B0502040504020204"/>
                <a:sym typeface="Wingdings" panose="05000000000000000000" pitchFamily="2" charset="2"/>
              </a:rPr>
              <a:t>&amp; </a:t>
            </a:r>
            <a:r>
              <a:rPr lang="de-DE" sz="2200" b="1" i="1" kern="0" dirty="0">
                <a:ln w="6350">
                  <a:noFill/>
                </a:ln>
                <a:latin typeface="Noto Sans" panose="020B0502040504020204"/>
              </a:rPr>
              <a:t>Omega)</a:t>
            </a:r>
            <a:endParaRPr lang="de-DE" sz="2200" kern="0" dirty="0">
              <a:ln w="6350">
                <a:noFill/>
              </a:ln>
              <a:latin typeface="Noto Sans" panose="020B0502040504020204"/>
            </a:endParaRPr>
          </a:p>
          <a:p>
            <a:pPr marL="57150" indent="0">
              <a:lnSpc>
                <a:spcPct val="150000"/>
              </a:lnSpc>
              <a:buNone/>
            </a:pPr>
            <a:endParaRPr lang="de-DE" sz="1600" b="1"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204:</a:t>
            </a:r>
            <a:r>
              <a:rPr lang="de-DE" sz="1600" kern="0" dirty="0">
                <a:ln w="6350">
                  <a:noFill/>
                </a:ln>
                <a:latin typeface="Noto Sans" panose="020B0502040504020204"/>
              </a:rPr>
              <a:t> In einer nächtlichen Vision wurde mir deutlich gezeigt, dass diese Ansichten von manchen als große Wahrheiten betrachtet wurden, die jetzt hereingebracht und bekannt gemacht werden müssten. Mir wurde eine Plattform gezeigt, gestützt von starken Balken – die Wahrheiten des Wortes Gottes. Jemand von großer Verantwortung im medizinischen Werk befahl diesem und jenem Mann, die Balken zu lösen, die die Plattform stützten. Dann hörte ich eine Stimme sagen: Wo sind die Wächter, die auf den Mauern Zions stehen sollten? Schlafen sie? Dieses Fundament wurde vom Baumeister errichtet und wird in Sturm und Unwetter bestehen. Werden sie es diesem Mann gestatten Lehren zu präsentieren, die </a:t>
            </a:r>
            <a:r>
              <a:rPr lang="de-DE" sz="1600" u="sng" kern="0" dirty="0">
                <a:ln w="6350">
                  <a:noFill/>
                </a:ln>
                <a:latin typeface="Noto Sans" panose="020B0502040504020204"/>
              </a:rPr>
              <a:t>die vergangenen Erfahrungen des Volkes Gottes</a:t>
            </a:r>
            <a:r>
              <a:rPr lang="de-DE" sz="1600" kern="0" dirty="0">
                <a:ln w="6350">
                  <a:noFill/>
                </a:ln>
                <a:latin typeface="Noto Sans" panose="020B0502040504020204"/>
              </a:rPr>
              <a:t> verleugnen? Die Zeit ist gekommen, entschieden zu handeln.</a:t>
            </a:r>
            <a:endParaRPr lang="de-DE" sz="1600" i="1" kern="0" dirty="0">
              <a:ln w="6350">
                <a:noFill/>
              </a:ln>
              <a:latin typeface="Noto Sans" panose="020B0502040504020204"/>
            </a:endParaRPr>
          </a:p>
        </p:txBody>
      </p:sp>
    </p:spTree>
    <p:extLst>
      <p:ext uri="{BB962C8B-B14F-4D97-AF65-F5344CB8AC3E}">
        <p14:creationId xmlns:p14="http://schemas.microsoft.com/office/powerpoint/2010/main" val="3942494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3" name="Inhaltsplatzhalter 2">
            <a:extLst>
              <a:ext uri="{FF2B5EF4-FFF2-40B4-BE49-F238E27FC236}">
                <a16:creationId xmlns:a16="http://schemas.microsoft.com/office/drawing/2014/main" id="{7BED1DCF-7993-4B96-8826-286FCFD62A51}"/>
              </a:ext>
            </a:extLst>
          </p:cNvPr>
          <p:cNvSpPr>
            <a:spLocks noGrp="1"/>
          </p:cNvSpPr>
          <p:nvPr>
            <p:ph idx="1"/>
          </p:nvPr>
        </p:nvSpPr>
        <p:spPr/>
        <p:txBody>
          <a:bodyPr>
            <a:normAutofit fontScale="77500" lnSpcReduction="20000"/>
          </a:bodyPr>
          <a:lstStyle/>
          <a:p>
            <a:pPr marL="0" indent="0">
              <a:lnSpc>
                <a:spcPct val="150000"/>
              </a:lnSpc>
              <a:buNone/>
            </a:pPr>
            <a:r>
              <a:rPr lang="de-DE" b="1" i="1" kern="0" dirty="0">
                <a:ln w="6350">
                  <a:noFill/>
                </a:ln>
                <a:latin typeface="Noto Sans" panose="020B0502040504020204"/>
              </a:rPr>
              <a:t>Die Omega-Krise</a:t>
            </a:r>
            <a:endParaRPr lang="de-DE" sz="1000" kern="0" dirty="0">
              <a:ln w="6350">
                <a:noFill/>
              </a:ln>
              <a:latin typeface="Noto Sans" panose="020B0502040504020204"/>
            </a:endParaRPr>
          </a:p>
          <a:p>
            <a:pPr marL="57150" indent="0">
              <a:lnSpc>
                <a:spcPct val="150000"/>
              </a:lnSpc>
              <a:buNone/>
            </a:pPr>
            <a:endParaRPr lang="de-DE" sz="2100" b="1" kern="0" dirty="0">
              <a:ln w="6350">
                <a:noFill/>
              </a:ln>
              <a:latin typeface="Noto Sans" panose="020B0502040504020204"/>
            </a:endParaRPr>
          </a:p>
          <a:p>
            <a:pPr marL="57150" indent="0">
              <a:lnSpc>
                <a:spcPct val="150000"/>
              </a:lnSpc>
              <a:buNone/>
            </a:pPr>
            <a:r>
              <a:rPr lang="de-DE" sz="2100" b="1" kern="0" dirty="0">
                <a:ln w="6350">
                  <a:noFill/>
                </a:ln>
                <a:latin typeface="Noto Sans" panose="020B0502040504020204"/>
              </a:rPr>
              <a:t>1SM 204-5: </a:t>
            </a:r>
            <a:r>
              <a:rPr lang="de-DE" sz="2100" kern="0" dirty="0">
                <a:ln w="6350">
                  <a:noFill/>
                </a:ln>
                <a:latin typeface="Noto Sans" panose="020B0502040504020204"/>
              </a:rPr>
              <a:t>Der Seelenfeind versuchte die Annahme hereinzubringen, dass eine </a:t>
            </a:r>
            <a:r>
              <a:rPr lang="de-DE" sz="2100" u="sng" kern="0" dirty="0">
                <a:ln w="6350">
                  <a:noFill/>
                </a:ln>
                <a:latin typeface="Noto Sans" panose="020B0502040504020204"/>
              </a:rPr>
              <a:t>große Reformation unter den STA</a:t>
            </a:r>
            <a:r>
              <a:rPr lang="de-DE" sz="2100" kern="0" dirty="0">
                <a:ln w="6350">
                  <a:noFill/>
                </a:ln>
                <a:latin typeface="Noto Sans" panose="020B0502040504020204"/>
              </a:rPr>
              <a:t> stattfinden müsste, und dass diese Reformation darin bestünde, </a:t>
            </a:r>
            <a:r>
              <a:rPr lang="de-DE" sz="2100" u="sng" kern="0" dirty="0">
                <a:ln w="6350">
                  <a:noFill/>
                </a:ln>
                <a:latin typeface="Noto Sans" panose="020B0502040504020204"/>
              </a:rPr>
              <a:t>Lehren</a:t>
            </a:r>
            <a:r>
              <a:rPr lang="de-DE" sz="2100" kern="0" dirty="0">
                <a:ln w="6350">
                  <a:noFill/>
                </a:ln>
                <a:latin typeface="Noto Sans" panose="020B0502040504020204"/>
              </a:rPr>
              <a:t> aufzugeben, </a:t>
            </a:r>
            <a:r>
              <a:rPr lang="de-DE" sz="2100" u="sng" kern="0" dirty="0">
                <a:ln w="6350">
                  <a:noFill/>
                </a:ln>
                <a:latin typeface="Noto Sans" panose="020B0502040504020204"/>
              </a:rPr>
              <a:t>die Säulen unseres Glaubens darstellen</a:t>
            </a:r>
            <a:r>
              <a:rPr lang="de-DE" sz="2100" kern="0" dirty="0">
                <a:ln w="6350">
                  <a:noFill/>
                </a:ln>
                <a:latin typeface="Noto Sans" panose="020B0502040504020204"/>
              </a:rPr>
              <a:t>, sowie eine </a:t>
            </a:r>
            <a:r>
              <a:rPr lang="de-DE" sz="2100" u="sng" kern="0" dirty="0">
                <a:ln w="6350">
                  <a:noFill/>
                </a:ln>
                <a:latin typeface="Noto Sans" panose="020B0502040504020204"/>
              </a:rPr>
              <a:t>Reorganisation</a:t>
            </a:r>
            <a:r>
              <a:rPr lang="de-DE" sz="2100" kern="0" dirty="0">
                <a:ln w="6350">
                  <a:noFill/>
                </a:ln>
                <a:latin typeface="Noto Sans" panose="020B0502040504020204"/>
              </a:rPr>
              <a:t> durchzuführen. Würde diese Reformation stattfinden, was würde daraus resultieren? Die Prinzipien der Wahrheit, die Gott in seiner Weisheit der Gemeinde der Übrigen gegeben hat, würden verworfen werden. Unsere Religion würde geändert werden. Die </a:t>
            </a:r>
            <a:r>
              <a:rPr lang="de-DE" sz="2100" u="sng" kern="0" dirty="0">
                <a:ln w="6350">
                  <a:noFill/>
                </a:ln>
                <a:latin typeface="Noto Sans" panose="020B0502040504020204"/>
              </a:rPr>
              <a:t>grundlegenden Prinzipien</a:t>
            </a:r>
            <a:r>
              <a:rPr lang="de-DE" sz="2100" kern="0" dirty="0">
                <a:ln w="6350">
                  <a:noFill/>
                </a:ln>
                <a:latin typeface="Noto Sans" panose="020B0502040504020204"/>
              </a:rPr>
              <a:t>, die das Werk in den </a:t>
            </a:r>
            <a:r>
              <a:rPr lang="de-DE" sz="2100" u="sng" kern="0" dirty="0">
                <a:ln w="6350">
                  <a:noFill/>
                </a:ln>
                <a:latin typeface="Noto Sans" panose="020B0502040504020204"/>
              </a:rPr>
              <a:t>letzten fünfzig Jahren</a:t>
            </a:r>
            <a:r>
              <a:rPr lang="de-DE" sz="2100" kern="0" dirty="0">
                <a:ln w="6350">
                  <a:noFill/>
                </a:ln>
                <a:latin typeface="Noto Sans" panose="020B0502040504020204"/>
              </a:rPr>
              <a:t> stützten, würden für einen Irrtum gehalten werden. Eine </a:t>
            </a:r>
            <a:r>
              <a:rPr lang="de-DE" sz="2100" u="sng" kern="0" dirty="0">
                <a:ln w="6350">
                  <a:noFill/>
                </a:ln>
                <a:latin typeface="Noto Sans" panose="020B0502040504020204"/>
              </a:rPr>
              <a:t>neue Organisation</a:t>
            </a:r>
            <a:r>
              <a:rPr lang="de-DE" sz="2100" kern="0" dirty="0">
                <a:ln w="6350">
                  <a:noFill/>
                </a:ln>
                <a:latin typeface="Noto Sans" panose="020B0502040504020204"/>
              </a:rPr>
              <a:t> würde eingeführt werden. </a:t>
            </a:r>
            <a:r>
              <a:rPr lang="de-DE" sz="2100" u="sng" kern="0" dirty="0">
                <a:ln w="6350">
                  <a:noFill/>
                </a:ln>
                <a:latin typeface="Noto Sans" panose="020B0502040504020204"/>
              </a:rPr>
              <a:t>Bücher einer neuen Art</a:t>
            </a:r>
            <a:r>
              <a:rPr lang="de-DE" sz="2100" kern="0" dirty="0">
                <a:ln w="6350">
                  <a:noFill/>
                </a:ln>
                <a:latin typeface="Noto Sans" panose="020B0502040504020204"/>
              </a:rPr>
              <a:t> würden geschrieben werden. Ein </a:t>
            </a:r>
            <a:r>
              <a:rPr lang="de-DE" sz="2100" u="sng" kern="0" dirty="0">
                <a:ln w="6350">
                  <a:noFill/>
                </a:ln>
                <a:latin typeface="Noto Sans" panose="020B0502040504020204"/>
              </a:rPr>
              <a:t>System intellektueller Philosophie</a:t>
            </a:r>
            <a:r>
              <a:rPr lang="de-DE" sz="2100" kern="0" dirty="0">
                <a:ln w="6350">
                  <a:noFill/>
                </a:ln>
                <a:latin typeface="Noto Sans" panose="020B0502040504020204"/>
              </a:rPr>
              <a:t> würde eingeführt werden.</a:t>
            </a:r>
            <a:endParaRPr lang="de-DE" sz="2100" i="1" kern="0" dirty="0">
              <a:ln w="6350">
                <a:noFill/>
              </a:ln>
              <a:latin typeface="Noto Sans" panose="020B0502040504020204"/>
            </a:endParaRPr>
          </a:p>
        </p:txBody>
      </p:sp>
    </p:spTree>
    <p:extLst>
      <p:ext uri="{BB962C8B-B14F-4D97-AF65-F5344CB8AC3E}">
        <p14:creationId xmlns:p14="http://schemas.microsoft.com/office/powerpoint/2010/main" val="795498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3" name="Inhaltsplatzhalter 2">
            <a:extLst>
              <a:ext uri="{FF2B5EF4-FFF2-40B4-BE49-F238E27FC236}">
                <a16:creationId xmlns:a16="http://schemas.microsoft.com/office/drawing/2014/main" id="{7BED1DCF-7993-4B96-8826-286FCFD62A51}"/>
              </a:ext>
            </a:extLst>
          </p:cNvPr>
          <p:cNvSpPr>
            <a:spLocks noGrp="1"/>
          </p:cNvSpPr>
          <p:nvPr>
            <p:ph idx="1"/>
          </p:nvPr>
        </p:nvSpPr>
        <p:spPr/>
        <p:txBody>
          <a:bodyPr>
            <a:noAutofit/>
          </a:bodyPr>
          <a:lstStyle/>
          <a:p>
            <a:pPr marL="0" indent="0">
              <a:lnSpc>
                <a:spcPct val="150000"/>
              </a:lnSpc>
              <a:buNone/>
            </a:pPr>
            <a:r>
              <a:rPr lang="de-DE" sz="2200" b="1" i="1" kern="0" dirty="0">
                <a:ln w="6350">
                  <a:noFill/>
                </a:ln>
                <a:latin typeface="Noto Sans" panose="020B0502040504020204"/>
              </a:rPr>
              <a:t>Die Omega-Krise</a:t>
            </a:r>
            <a:endParaRPr lang="de-DE" sz="2200" kern="0" dirty="0">
              <a:ln w="6350">
                <a:noFill/>
              </a:ln>
              <a:latin typeface="Noto Sans" panose="020B0502040504020204"/>
            </a:endParaRPr>
          </a:p>
          <a:p>
            <a:pPr marL="57150" indent="0">
              <a:lnSpc>
                <a:spcPct val="150000"/>
              </a:lnSpc>
              <a:buNone/>
            </a:pPr>
            <a:endParaRPr lang="de-DE" sz="1600" b="1"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204-5: </a:t>
            </a:r>
            <a:r>
              <a:rPr lang="de-DE" sz="1600" kern="0" dirty="0">
                <a:ln w="6350">
                  <a:noFill/>
                </a:ln>
                <a:latin typeface="Noto Sans" panose="020B0502040504020204"/>
              </a:rPr>
              <a:t>Die Gründer dieses Systems würden in die Städte gehen und ein </a:t>
            </a:r>
            <a:r>
              <a:rPr lang="de-DE" sz="1600" u="sng" kern="0" dirty="0">
                <a:ln w="6350">
                  <a:noFill/>
                </a:ln>
                <a:latin typeface="Noto Sans" panose="020B0502040504020204"/>
              </a:rPr>
              <a:t>wundervolles Werk</a:t>
            </a:r>
            <a:r>
              <a:rPr lang="de-DE" sz="1600" kern="0" dirty="0">
                <a:ln w="6350">
                  <a:noFill/>
                </a:ln>
                <a:latin typeface="Noto Sans" panose="020B0502040504020204"/>
              </a:rPr>
              <a:t> tun. Der </a:t>
            </a:r>
            <a:r>
              <a:rPr lang="de-DE" sz="1600" u="sng" kern="0" dirty="0">
                <a:ln w="6350">
                  <a:noFill/>
                </a:ln>
                <a:latin typeface="Noto Sans" panose="020B0502040504020204"/>
              </a:rPr>
              <a:t>Sabbat</a:t>
            </a:r>
            <a:r>
              <a:rPr lang="de-DE" sz="1600" kern="0" dirty="0">
                <a:ln w="6350">
                  <a:noFill/>
                </a:ln>
                <a:latin typeface="Noto Sans" panose="020B0502040504020204"/>
              </a:rPr>
              <a:t> würde, natürlich, nur </a:t>
            </a:r>
            <a:r>
              <a:rPr lang="de-DE" sz="1600" u="sng" kern="0" dirty="0">
                <a:ln w="6350">
                  <a:noFill/>
                </a:ln>
                <a:latin typeface="Noto Sans" panose="020B0502040504020204"/>
              </a:rPr>
              <a:t>leichtfertig</a:t>
            </a:r>
            <a:r>
              <a:rPr lang="de-DE" sz="1600" kern="0" dirty="0">
                <a:ln w="6350">
                  <a:noFill/>
                </a:ln>
                <a:latin typeface="Noto Sans" panose="020B0502040504020204"/>
              </a:rPr>
              <a:t> beachtet werden, </a:t>
            </a:r>
            <a:r>
              <a:rPr lang="de-DE" sz="1600" u="sng" kern="0" dirty="0">
                <a:ln w="6350">
                  <a:noFill/>
                </a:ln>
                <a:latin typeface="Noto Sans" panose="020B0502040504020204"/>
              </a:rPr>
              <a:t>ebenso</a:t>
            </a:r>
            <a:r>
              <a:rPr lang="de-DE" sz="1600" kern="0" dirty="0">
                <a:ln w="6350">
                  <a:noFill/>
                </a:ln>
                <a:latin typeface="Noto Sans" panose="020B0502040504020204"/>
              </a:rPr>
              <a:t> wie der </a:t>
            </a:r>
            <a:r>
              <a:rPr lang="de-DE" sz="1600" u="sng" kern="0" dirty="0">
                <a:ln w="6350">
                  <a:noFill/>
                </a:ln>
                <a:latin typeface="Noto Sans" panose="020B0502040504020204"/>
              </a:rPr>
              <a:t>Gott</a:t>
            </a:r>
            <a:r>
              <a:rPr lang="de-DE" sz="1600" kern="0" dirty="0">
                <a:ln w="6350">
                  <a:noFill/>
                </a:ln>
                <a:latin typeface="Noto Sans" panose="020B0502040504020204"/>
              </a:rPr>
              <a:t>, der ihn schuf. Es würde </a:t>
            </a:r>
            <a:r>
              <a:rPr lang="de-DE" sz="1600" u="sng" kern="0" dirty="0">
                <a:ln w="6350">
                  <a:noFill/>
                </a:ln>
                <a:latin typeface="Noto Sans" panose="020B0502040504020204"/>
              </a:rPr>
              <a:t>nicht gestattet</a:t>
            </a:r>
            <a:r>
              <a:rPr lang="de-DE" sz="1600" kern="0" dirty="0">
                <a:ln w="6350">
                  <a:noFill/>
                </a:ln>
                <a:latin typeface="Noto Sans" panose="020B0502040504020204"/>
              </a:rPr>
              <a:t> werden, dass dieser neuen Bewegung irgendetwas </a:t>
            </a:r>
            <a:r>
              <a:rPr lang="de-DE" sz="1600" u="sng" kern="0" dirty="0">
                <a:ln w="6350">
                  <a:noFill/>
                </a:ln>
                <a:latin typeface="Noto Sans" panose="020B0502040504020204"/>
              </a:rPr>
              <a:t>im Wege</a:t>
            </a:r>
            <a:r>
              <a:rPr lang="de-DE" sz="1600" kern="0" dirty="0">
                <a:ln w="6350">
                  <a:noFill/>
                </a:ln>
                <a:latin typeface="Noto Sans" panose="020B0502040504020204"/>
              </a:rPr>
              <a:t> steht. Die Anführer würden lehren, dass Tugend besser ist als Laster, doch ohne Gott würden sie sich auf menschliche Kraft verlassen, die wertlos ist. </a:t>
            </a:r>
            <a:r>
              <a:rPr lang="de-DE" sz="1600" i="1" kern="0" dirty="0">
                <a:ln w="6350">
                  <a:noFill/>
                </a:ln>
                <a:latin typeface="Noto Sans" panose="020B0502040504020204"/>
              </a:rPr>
              <a:t>… </a:t>
            </a:r>
            <a:r>
              <a:rPr lang="de-DE" sz="1600" kern="0" dirty="0">
                <a:ln w="6350">
                  <a:noFill/>
                </a:ln>
                <a:latin typeface="Noto Sans" panose="020B0502040504020204"/>
              </a:rPr>
              <a:t>Wir haben unsere Bibeln. Wir haben unsere Erfahrung, die durch die wunderwirkende Kraft des Heiligen Geistes bestätigt wurde. Wir haben eine Wahrheit, die keine Kompromisse zulässt. Sollten wir nicht alles zurückweisen, was nicht mit dieser Wahrheit übereinstimmt? … In der Vorsehung Gottes muss den Irrtümern, die eingedrungen sind, begegnet werden.“</a:t>
            </a:r>
            <a:endParaRPr lang="de-DE" sz="1600" i="1" kern="0" dirty="0">
              <a:ln w="6350">
                <a:noFill/>
              </a:ln>
              <a:latin typeface="Noto Sans" panose="020B0502040504020204"/>
            </a:endParaRPr>
          </a:p>
        </p:txBody>
      </p:sp>
    </p:spTree>
    <p:extLst>
      <p:ext uri="{BB962C8B-B14F-4D97-AF65-F5344CB8AC3E}">
        <p14:creationId xmlns:p14="http://schemas.microsoft.com/office/powerpoint/2010/main" val="442292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3" name="Inhaltsplatzhalter 2">
            <a:extLst>
              <a:ext uri="{FF2B5EF4-FFF2-40B4-BE49-F238E27FC236}">
                <a16:creationId xmlns:a16="http://schemas.microsoft.com/office/drawing/2014/main" id="{7BED1DCF-7993-4B96-8826-286FCFD62A51}"/>
              </a:ext>
            </a:extLst>
          </p:cNvPr>
          <p:cNvSpPr>
            <a:spLocks noGrp="1"/>
          </p:cNvSpPr>
          <p:nvPr>
            <p:ph idx="1"/>
          </p:nvPr>
        </p:nvSpPr>
        <p:spPr/>
        <p:txBody>
          <a:bodyPr>
            <a:normAutofit/>
          </a:bodyPr>
          <a:lstStyle/>
          <a:p>
            <a:pPr marL="0" indent="0">
              <a:lnSpc>
                <a:spcPct val="150000"/>
              </a:lnSpc>
              <a:buNone/>
            </a:pPr>
            <a:r>
              <a:rPr lang="de-DE" sz="2200" b="1" i="1" kern="0" dirty="0">
                <a:ln w="6350">
                  <a:noFill/>
                </a:ln>
                <a:latin typeface="Noto Sans" panose="020B0502040504020204"/>
              </a:rPr>
              <a:t>Die Omega-Krise</a:t>
            </a:r>
            <a:endParaRPr lang="de-DE" sz="2200" kern="0" dirty="0">
              <a:ln w="6350">
                <a:noFill/>
              </a:ln>
              <a:latin typeface="Noto Sans" panose="020B0502040504020204"/>
            </a:endParaRPr>
          </a:p>
          <a:p>
            <a:pPr marL="57150" indent="0">
              <a:lnSpc>
                <a:spcPct val="150000"/>
              </a:lnSpc>
              <a:buNone/>
            </a:pPr>
            <a:endParaRPr lang="de-DE" sz="1700" b="1" kern="0" dirty="0">
              <a:ln w="6350">
                <a:noFill/>
              </a:ln>
              <a:latin typeface="Noto Sans" panose="020B0502040504020204"/>
            </a:endParaRPr>
          </a:p>
          <a:p>
            <a:pPr marL="57150" indent="0">
              <a:lnSpc>
                <a:spcPct val="150000"/>
              </a:lnSpc>
              <a:buNone/>
            </a:pPr>
            <a:r>
              <a:rPr lang="de-DE" sz="1700" b="1" kern="0" dirty="0">
                <a:ln w="6350">
                  <a:noFill/>
                </a:ln>
                <a:latin typeface="Noto Sans" panose="020B0502040504020204"/>
              </a:rPr>
              <a:t>1SM 207-8:</a:t>
            </a:r>
            <a:r>
              <a:rPr lang="de-DE" sz="1700" kern="0" dirty="0">
                <a:ln w="6350">
                  <a:noFill/>
                </a:ln>
                <a:latin typeface="Noto Sans" panose="020B0502040504020204"/>
              </a:rPr>
              <a:t> Was ist das für ein Einfluss, der Männer dazu bringt, an dieser Stelle unserer Geschichte in einer hinterlistigen, machtvollen Weise das Fundament unseres Glaubens niederzureißen – das </a:t>
            </a:r>
            <a:r>
              <a:rPr lang="de-DE" sz="1700" u="sng" kern="0" dirty="0">
                <a:ln w="6350">
                  <a:noFill/>
                </a:ln>
                <a:latin typeface="Noto Sans" panose="020B0502040504020204"/>
              </a:rPr>
              <a:t>Fundament</a:t>
            </a:r>
            <a:r>
              <a:rPr lang="de-DE" sz="1700" kern="0" dirty="0">
                <a:ln w="6350">
                  <a:noFill/>
                </a:ln>
                <a:latin typeface="Noto Sans" panose="020B0502040504020204"/>
              </a:rPr>
              <a:t>, das </a:t>
            </a:r>
            <a:r>
              <a:rPr lang="de-DE" sz="1700" u="sng" kern="0" dirty="0">
                <a:ln w="6350">
                  <a:noFill/>
                </a:ln>
                <a:latin typeface="Noto Sans" panose="020B0502040504020204"/>
              </a:rPr>
              <a:t>am Beginn unseres Werkes</a:t>
            </a:r>
            <a:r>
              <a:rPr lang="de-DE" sz="1700" kern="0" dirty="0">
                <a:ln w="6350">
                  <a:noFill/>
                </a:ln>
                <a:latin typeface="Noto Sans" panose="020B0502040504020204"/>
              </a:rPr>
              <a:t> durch von Gebet begleitetes Studium des Wortes und durch Offenbarung gelegt wurde? Auf dieses Fundament haben wir die vergangenen </a:t>
            </a:r>
            <a:r>
              <a:rPr lang="de-DE" sz="1700" u="sng" kern="0" dirty="0">
                <a:ln w="6350">
                  <a:noFill/>
                </a:ln>
                <a:latin typeface="Noto Sans" panose="020B0502040504020204"/>
              </a:rPr>
              <a:t>fünfzig Jahre</a:t>
            </a:r>
            <a:r>
              <a:rPr lang="de-DE" sz="1700" kern="0" dirty="0">
                <a:ln w="6350">
                  <a:noFill/>
                </a:ln>
                <a:latin typeface="Noto Sans" panose="020B0502040504020204"/>
              </a:rPr>
              <a:t> gebaut. Wundert ihr euch, dass ich etwas zu sagen habe, wenn ich den Anfang eines Werkes sehe, das einige der </a:t>
            </a:r>
            <a:r>
              <a:rPr lang="de-DE" sz="1700" u="sng" kern="0" dirty="0">
                <a:ln w="6350">
                  <a:noFill/>
                </a:ln>
                <a:latin typeface="Noto Sans" panose="020B0502040504020204"/>
              </a:rPr>
              <a:t>Säulen unseres Glaubens entfernt</a:t>
            </a:r>
            <a:r>
              <a:rPr lang="de-DE" sz="1700" kern="0" dirty="0">
                <a:ln w="6350">
                  <a:noFill/>
                </a:ln>
                <a:latin typeface="Noto Sans" panose="020B0502040504020204"/>
              </a:rPr>
              <a:t>?</a:t>
            </a:r>
          </a:p>
        </p:txBody>
      </p:sp>
    </p:spTree>
    <p:extLst>
      <p:ext uri="{BB962C8B-B14F-4D97-AF65-F5344CB8AC3E}">
        <p14:creationId xmlns:p14="http://schemas.microsoft.com/office/powerpoint/2010/main" val="1899751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3" name="Inhaltsplatzhalter 2">
            <a:extLst>
              <a:ext uri="{FF2B5EF4-FFF2-40B4-BE49-F238E27FC236}">
                <a16:creationId xmlns:a16="http://schemas.microsoft.com/office/drawing/2014/main" id="{7BED1DCF-7993-4B96-8826-286FCFD62A51}"/>
              </a:ext>
            </a:extLst>
          </p:cNvPr>
          <p:cNvSpPr>
            <a:spLocks noGrp="1"/>
          </p:cNvSpPr>
          <p:nvPr>
            <p:ph idx="1"/>
          </p:nvPr>
        </p:nvSpPr>
        <p:spPr/>
        <p:txBody>
          <a:bodyPr>
            <a:noAutofit/>
          </a:bodyPr>
          <a:lstStyle/>
          <a:p>
            <a:pPr marL="0" indent="0">
              <a:lnSpc>
                <a:spcPct val="150000"/>
              </a:lnSpc>
              <a:buNone/>
            </a:pPr>
            <a:r>
              <a:rPr lang="de-DE" sz="2200" b="1" i="1" kern="0" dirty="0">
                <a:ln w="6350">
                  <a:noFill/>
                </a:ln>
                <a:latin typeface="Noto Sans" panose="020B0502040504020204"/>
              </a:rPr>
              <a:t>Die Omega-Krise (nach 1SM 201-208)</a:t>
            </a:r>
            <a:endParaRPr lang="de-DE" sz="2200" kern="0" dirty="0">
              <a:ln w="6350">
                <a:noFill/>
              </a:ln>
              <a:latin typeface="Noto Sans" panose="020B0502040504020204"/>
            </a:endParaRPr>
          </a:p>
          <a:p>
            <a:pPr marL="57150" indent="0">
              <a:lnSpc>
                <a:spcPct val="150000"/>
              </a:lnSpc>
              <a:buNone/>
            </a:pPr>
            <a:endParaRPr lang="de-DE" sz="1600" b="1"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204:</a:t>
            </a:r>
            <a:r>
              <a:rPr lang="de-DE" sz="1600" kern="0" dirty="0">
                <a:ln w="6350">
                  <a:noFill/>
                </a:ln>
                <a:latin typeface="Noto Sans" panose="020B0502040504020204"/>
              </a:rPr>
              <a:t> Sie lehren, dass die Szenen, die vor uns liegen, nicht wichtig genug seien, um ihnen besondere Aufmerksamkeit zu schenken. Sie machen die göttliche Wahrheit unwirksam, berauben das Volk Gottes ihrer </a:t>
            </a:r>
            <a:r>
              <a:rPr lang="de-DE" sz="1600" u="sng" kern="0" dirty="0">
                <a:ln w="6350">
                  <a:noFill/>
                </a:ln>
                <a:latin typeface="Noto Sans" panose="020B0502040504020204"/>
              </a:rPr>
              <a:t>vergangenen Erfahrung</a:t>
            </a:r>
            <a:r>
              <a:rPr lang="de-DE" sz="1600" kern="0" dirty="0">
                <a:ln w="6350">
                  <a:noFill/>
                </a:ln>
                <a:latin typeface="Noto Sans" panose="020B0502040504020204"/>
              </a:rPr>
              <a:t> und geben ihnen stattdessen eine </a:t>
            </a:r>
            <a:r>
              <a:rPr lang="de-DE" sz="1600" u="sng" kern="0" dirty="0">
                <a:ln w="6350">
                  <a:noFill/>
                </a:ln>
                <a:latin typeface="Noto Sans" panose="020B0502040504020204"/>
              </a:rPr>
              <a:t>falsche Wissenschaft</a:t>
            </a:r>
            <a:r>
              <a:rPr lang="de-DE" sz="1600" kern="0" dirty="0">
                <a:ln w="6350">
                  <a:noFill/>
                </a:ln>
                <a:latin typeface="Noto Sans" panose="020B0502040504020204"/>
              </a:rPr>
              <a:t>.</a:t>
            </a:r>
          </a:p>
          <a:p>
            <a:pPr marL="57150" indent="0">
              <a:lnSpc>
                <a:spcPct val="150000"/>
              </a:lnSpc>
              <a:buNone/>
            </a:pPr>
            <a:endParaRPr lang="de-DE" sz="1600" kern="0" dirty="0">
              <a:ln w="6350">
                <a:noFill/>
              </a:ln>
              <a:latin typeface="Noto Sans" panose="020B0502040504020204"/>
            </a:endParaRPr>
          </a:p>
          <a:p>
            <a:pPr marL="400050">
              <a:lnSpc>
                <a:spcPct val="150000"/>
              </a:lnSpc>
              <a:buFont typeface="Wingdings" panose="05000000000000000000" pitchFamily="2" charset="2"/>
              <a:buChar char="Ø"/>
            </a:pPr>
            <a:r>
              <a:rPr lang="de-DE" sz="1600" kern="0" dirty="0">
                <a:ln w="6350">
                  <a:noFill/>
                </a:ln>
                <a:latin typeface="Noto Sans" panose="020B0502040504020204"/>
              </a:rPr>
              <a:t>Manche STA-Bildungseinrichtungen werden davon betroffen sein: Diese sollen gemieden werden bis es zu einer Reform kam</a:t>
            </a:r>
          </a:p>
          <a:p>
            <a:pPr marL="400050">
              <a:lnSpc>
                <a:spcPct val="150000"/>
              </a:lnSpc>
              <a:buFont typeface="Wingdings" panose="05000000000000000000" pitchFamily="2" charset="2"/>
              <a:buChar char="Ø"/>
            </a:pPr>
            <a:r>
              <a:rPr lang="de-DE" sz="1600" kern="0" dirty="0">
                <a:ln w="6350">
                  <a:noFill/>
                </a:ln>
                <a:latin typeface="Noto Sans" panose="020B0502040504020204"/>
              </a:rPr>
              <a:t>Lehrer (sowohl ärztliche als auch theologische) müssen bzgl. ihrer Lehren geprüft werden; evtl. Entzug ihrer Lehrbefugnis</a:t>
            </a:r>
          </a:p>
        </p:txBody>
      </p:sp>
    </p:spTree>
    <p:extLst>
      <p:ext uri="{BB962C8B-B14F-4D97-AF65-F5344CB8AC3E}">
        <p14:creationId xmlns:p14="http://schemas.microsoft.com/office/powerpoint/2010/main" val="353810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932575"/>
          </a:xfrm>
        </p:spPr>
        <p:txBody>
          <a:bodyPr/>
          <a:lstStyle/>
          <a:p>
            <a:pPr lvl="0" algn="ctr">
              <a:defRPr/>
            </a:pP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kern="0" dirty="0">
              <a:effectLst>
                <a:outerShdw blurRad="38100" dist="38100" dir="2700000" algn="tl">
                  <a:srgbClr val="000000">
                    <a:alpha val="43137"/>
                  </a:srgbClr>
                </a:outerShdw>
              </a:effectLst>
              <a:latin typeface="Noto Sans" panose="020B0502040504020204"/>
            </a:endParaRPr>
          </a:p>
        </p:txBody>
      </p:sp>
      <p:sp>
        <p:nvSpPr>
          <p:cNvPr id="3" name="Inhaltsplatzhalter 2"/>
          <p:cNvSpPr>
            <a:spLocks noGrp="1"/>
          </p:cNvSpPr>
          <p:nvPr>
            <p:ph idx="4294967295"/>
          </p:nvPr>
        </p:nvSpPr>
        <p:spPr>
          <a:xfrm>
            <a:off x="600000" y="1628800"/>
            <a:ext cx="9134805" cy="5229200"/>
          </a:xfrm>
          <a:prstGeom prst="rect">
            <a:avLst/>
          </a:prstGeom>
        </p:spPr>
        <p:txBody>
          <a:bodyPr/>
          <a:lstStyle/>
          <a:p>
            <a:pPr marL="0" indent="0" algn="ctr">
              <a:lnSpc>
                <a:spcPct val="150000"/>
              </a:lnSpc>
              <a:buNone/>
            </a:pPr>
            <a:r>
              <a:rPr lang="de-DE" sz="2200" b="1" i="1" kern="0" dirty="0">
                <a:ln w="6350">
                  <a:noFill/>
                </a:ln>
                <a:ea typeface="Noto Sans" panose="020B0502040504020204" pitchFamily="34" charset="0"/>
                <a:cs typeface="Noto Sans" panose="020B0502040504020204" pitchFamily="34" charset="0"/>
              </a:rPr>
              <a:t>Alpha-Krise um 1900  |  Omega-Krise heute</a:t>
            </a:r>
          </a:p>
          <a:p>
            <a:pPr marL="0" indent="0" algn="ctr">
              <a:lnSpc>
                <a:spcPct val="150000"/>
              </a:lnSpc>
              <a:buNone/>
            </a:pPr>
            <a:r>
              <a:rPr lang="de-DE" sz="1800" b="1" kern="0" dirty="0">
                <a:ln w="6350">
                  <a:noFill/>
                </a:ln>
                <a:ea typeface="Noto Sans" panose="020B0502040504020204" pitchFamily="34" charset="0"/>
                <a:cs typeface="Noto Sans" panose="020B0502040504020204" pitchFamily="34" charset="0"/>
              </a:rPr>
              <a:t>Aus der eigenen Geschichte lernen, Prinzipien für unsere Zeit erkennen:</a:t>
            </a:r>
          </a:p>
          <a:p>
            <a:pPr marL="0" indent="0" algn="ctr">
              <a:lnSpc>
                <a:spcPct val="150000"/>
              </a:lnSpc>
              <a:buNone/>
            </a:pPr>
            <a:endParaRPr lang="de-DE" sz="1800" kern="0" dirty="0">
              <a:ln w="6350">
                <a:noFill/>
              </a:ln>
              <a:ea typeface="Noto Sans" panose="020B0502040504020204" pitchFamily="34" charset="0"/>
              <a:cs typeface="Noto Sans" panose="020B0502040504020204" pitchFamily="34" charset="0"/>
            </a:endParaRPr>
          </a:p>
          <a:p>
            <a:pPr marL="0" indent="0" algn="ctr">
              <a:lnSpc>
                <a:spcPct val="150000"/>
              </a:lnSpc>
              <a:buNone/>
            </a:pPr>
            <a:r>
              <a:rPr lang="de-DE" sz="1800" kern="0" dirty="0">
                <a:ln w="6350">
                  <a:noFill/>
                </a:ln>
                <a:ea typeface="Noto Sans" panose="020B0502040504020204" pitchFamily="34" charset="0"/>
                <a:cs typeface="Noto Sans" panose="020B0502040504020204" pitchFamily="34" charset="0"/>
              </a:rPr>
              <a:t>„Wir haben für die Zukunft nichts zu befürchten, es sei denn, dass wir den Weg vergessen, den der Herr uns führte, und dass wir die Lehren nicht beherzigten, die wir aus der Geschichte unseres Werkes ziehen sollten.“ </a:t>
            </a:r>
          </a:p>
          <a:p>
            <a:pPr marL="0" indent="0" algn="ctr">
              <a:lnSpc>
                <a:spcPct val="150000"/>
              </a:lnSpc>
              <a:buNone/>
            </a:pPr>
            <a:r>
              <a:rPr lang="de-DE" sz="1800" kern="0" dirty="0">
                <a:ln w="6350">
                  <a:noFill/>
                </a:ln>
                <a:ea typeface="Noto Sans" panose="020B0502040504020204" pitchFamily="34" charset="0"/>
                <a:cs typeface="Noto Sans" panose="020B0502040504020204" pitchFamily="34" charset="0"/>
              </a:rPr>
              <a:t>(3SCH 381)</a:t>
            </a:r>
          </a:p>
          <a:p>
            <a:pPr marL="0" indent="0" algn="ctr">
              <a:lnSpc>
                <a:spcPct val="150000"/>
              </a:lnSpc>
              <a:buNone/>
            </a:pPr>
            <a:endParaRPr lang="de-DE" sz="1800" kern="0" dirty="0">
              <a:ln w="6350">
                <a:noFill/>
              </a:ln>
              <a:ea typeface="Noto Sans" panose="020B0502040504020204" pitchFamily="34" charset="0"/>
              <a:cs typeface="Noto Sans" panose="020B0502040504020204" pitchFamily="34" charset="0"/>
            </a:endParaRPr>
          </a:p>
          <a:p>
            <a:pPr marL="0" indent="0" algn="ctr">
              <a:lnSpc>
                <a:spcPct val="150000"/>
              </a:lnSpc>
              <a:buNone/>
            </a:pPr>
            <a:r>
              <a:rPr lang="de-DE" sz="1800" kern="0" dirty="0">
                <a:ln w="6350">
                  <a:noFill/>
                </a:ln>
                <a:ea typeface="Noto Sans" panose="020B0502040504020204" pitchFamily="34" charset="0"/>
                <a:cs typeface="Noto Sans" panose="020B0502040504020204" pitchFamily="34" charset="0"/>
              </a:rPr>
              <a:t>„Ich wusste, dass </a:t>
            </a:r>
            <a:r>
              <a:rPr lang="de-DE" sz="1800" u="sng" kern="0" dirty="0">
                <a:ln w="6350">
                  <a:noFill/>
                </a:ln>
                <a:ea typeface="Noto Sans" panose="020B0502040504020204" pitchFamily="34" charset="0"/>
                <a:cs typeface="Noto Sans" panose="020B0502040504020204" pitchFamily="34" charset="0"/>
              </a:rPr>
              <a:t>das Omega</a:t>
            </a:r>
            <a:r>
              <a:rPr lang="de-DE" sz="1800" b="1" u="sng" kern="0" dirty="0">
                <a:ln w="6350">
                  <a:noFill/>
                </a:ln>
                <a:ea typeface="Noto Sans" panose="020B0502040504020204" pitchFamily="34" charset="0"/>
                <a:cs typeface="Noto Sans" panose="020B0502040504020204" pitchFamily="34" charset="0"/>
              </a:rPr>
              <a:t> </a:t>
            </a:r>
            <a:r>
              <a:rPr lang="de-DE" sz="1800" u="sng" kern="0" dirty="0">
                <a:ln w="6350">
                  <a:noFill/>
                </a:ln>
                <a:ea typeface="Noto Sans" panose="020B0502040504020204" pitchFamily="34" charset="0"/>
                <a:cs typeface="Noto Sans" panose="020B0502040504020204" pitchFamily="34" charset="0"/>
              </a:rPr>
              <a:t>in Kürze</a:t>
            </a:r>
            <a:r>
              <a:rPr lang="de-DE" sz="1800" kern="0" dirty="0">
                <a:ln w="6350">
                  <a:noFill/>
                </a:ln>
                <a:ea typeface="Noto Sans" panose="020B0502040504020204" pitchFamily="34" charset="0"/>
                <a:cs typeface="Noto Sans" panose="020B0502040504020204" pitchFamily="34" charset="0"/>
              </a:rPr>
              <a:t> folgen würde; ich zitterte um unser Volk. Ich wusste, dass ich unsere Brüder und Schwestern warnen musste …“ </a:t>
            </a:r>
          </a:p>
          <a:p>
            <a:pPr marL="0" indent="0" algn="ctr">
              <a:lnSpc>
                <a:spcPct val="150000"/>
              </a:lnSpc>
              <a:buNone/>
            </a:pPr>
            <a:r>
              <a:rPr lang="de-DE" sz="1800" kern="0" dirty="0">
                <a:ln w="6350">
                  <a:noFill/>
                </a:ln>
                <a:ea typeface="Noto Sans" panose="020B0502040504020204" pitchFamily="34" charset="0"/>
                <a:cs typeface="Noto Sans" panose="020B0502040504020204" pitchFamily="34" charset="0"/>
              </a:rPr>
              <a:t>(1SM 203 (1903))</a:t>
            </a:r>
          </a:p>
        </p:txBody>
      </p:sp>
    </p:spTree>
    <p:extLst>
      <p:ext uri="{BB962C8B-B14F-4D97-AF65-F5344CB8AC3E}">
        <p14:creationId xmlns:p14="http://schemas.microsoft.com/office/powerpoint/2010/main" val="1521512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a:bodyPr>
          <a:lstStyle/>
          <a:p>
            <a:pPr marL="0" indent="0">
              <a:lnSpc>
                <a:spcPct val="150000"/>
              </a:lnSpc>
              <a:buNone/>
            </a:pPr>
            <a:r>
              <a:rPr lang="de-DE" sz="2200" b="1" i="1" kern="0" dirty="0">
                <a:ln w="6350">
                  <a:noFill/>
                </a:ln>
                <a:latin typeface="Noto Sans" panose="020B0502040504020204"/>
              </a:rPr>
              <a:t>Die Omega-Krise (entspr. 1SM 201-208)</a:t>
            </a:r>
          </a:p>
          <a:p>
            <a:pPr marL="0" indent="0">
              <a:lnSpc>
                <a:spcPct val="150000"/>
              </a:lnSpc>
              <a:buNone/>
            </a:pPr>
            <a:endParaRPr lang="de-DE" sz="16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Angestellte sollen ihren übergeordneten Stellen widersprechen, wenn diese von der biblisch-adventistischen Wahrheit abweichen</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„System der intellektuellen Philosophie“ als „falsche Wissenschaft“, das speziell die STA-Lehren der Anfangszeit untergräbt</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Restriktionen der Leitung, worüber gesprochen werden darf; Unduldsamkeit bei Widerspruch</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Förderung einer leichtfertigen Haltung den Geboten gegenüber, insbesondere dem Sabbat (Vergeistigung seiner praktischen Bedeutung)</a:t>
            </a:r>
          </a:p>
          <a:p>
            <a:pPr marL="0" indent="0">
              <a:buNone/>
            </a:pPr>
            <a:endParaRPr lang="de-DE" sz="1600" dirty="0"/>
          </a:p>
        </p:txBody>
      </p:sp>
    </p:spTree>
    <p:extLst>
      <p:ext uri="{BB962C8B-B14F-4D97-AF65-F5344CB8AC3E}">
        <p14:creationId xmlns:p14="http://schemas.microsoft.com/office/powerpoint/2010/main" val="3832919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a:bodyPr>
          <a:lstStyle/>
          <a:p>
            <a:pPr marL="0" lvl="0" indent="0">
              <a:lnSpc>
                <a:spcPct val="150000"/>
              </a:lnSpc>
              <a:buNone/>
            </a:pPr>
            <a:r>
              <a:rPr lang="de-DE" sz="2200" b="1" i="1" kern="0" dirty="0">
                <a:ln w="6350">
                  <a:noFill/>
                </a:ln>
                <a:latin typeface="Noto Sans" panose="020B0502040504020204"/>
              </a:rPr>
              <a:t>Die Omega-Krise (entspr. 1SM 201-208)</a:t>
            </a:r>
          </a:p>
          <a:p>
            <a:pPr marL="457200" lvl="1" indent="0">
              <a:lnSpc>
                <a:spcPct val="150000"/>
              </a:lnSpc>
              <a:buNone/>
            </a:pPr>
            <a:endParaRPr lang="de-DE" sz="1600" kern="0" dirty="0">
              <a:ln w="6350">
                <a:noFill/>
              </a:ln>
              <a:latin typeface="Lucida Sans"/>
            </a:endParaRP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Ethisch-humanistisch ausgerichtete Botschaft, jedoch gegen STA-Unterscheidungslehren</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Spekulative theologische Theorien: Vergeistigen der Gegenwart und Person Gottes sowie des Dienstes Jesu im himmlischen Heiligtum</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Mystizismus/Pantheismus: Gott in mir als Gottes beständige Stimme in mir – jeder ein Prophet?</a:t>
            </a:r>
          </a:p>
          <a:p>
            <a:pPr lvl="1">
              <a:lnSpc>
                <a:spcPct val="150000"/>
              </a:lnSpc>
            </a:pPr>
            <a:endParaRPr lang="de-DE" sz="1600" kern="0" dirty="0">
              <a:ln w="6350">
                <a:noFill/>
              </a:ln>
              <a:latin typeface="Noto Sans" panose="020B0502040504020204"/>
              <a:sym typeface="Wingdings" panose="05000000000000000000" pitchFamily="2" charset="2"/>
            </a:endParaRPr>
          </a:p>
          <a:p>
            <a:pPr marL="457200" lvl="1" indent="0">
              <a:lnSpc>
                <a:spcPct val="150000"/>
              </a:lnSpc>
              <a:buNone/>
            </a:pPr>
            <a:r>
              <a:rPr lang="de-DE" sz="1600" b="1" kern="0" dirty="0">
                <a:ln w="6350">
                  <a:noFill/>
                </a:ln>
                <a:latin typeface="Noto Sans" panose="020B0502040504020204"/>
                <a:sym typeface="Wingdings" panose="05000000000000000000" pitchFamily="2" charset="2"/>
              </a:rPr>
              <a:t> Subtiler Großangriff gegen unsere Grundlehren</a:t>
            </a:r>
            <a:endParaRPr lang="de-DE" sz="1600" b="1" kern="0" dirty="0">
              <a:ln w="6350">
                <a:noFill/>
              </a:ln>
              <a:latin typeface="Noto Sans" panose="020B0502040504020204"/>
            </a:endParaRPr>
          </a:p>
        </p:txBody>
      </p:sp>
    </p:spTree>
    <p:extLst>
      <p:ext uri="{BB962C8B-B14F-4D97-AF65-F5344CB8AC3E}">
        <p14:creationId xmlns:p14="http://schemas.microsoft.com/office/powerpoint/2010/main" val="2150163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a:bodyPr>
          <a:lstStyle/>
          <a:p>
            <a:pPr marL="0" indent="0">
              <a:lnSpc>
                <a:spcPct val="150000"/>
              </a:lnSpc>
              <a:buNone/>
            </a:pPr>
            <a:r>
              <a:rPr lang="de-DE" sz="2200" b="1" i="1" kern="0" dirty="0">
                <a:ln w="6350">
                  <a:noFill/>
                </a:ln>
                <a:latin typeface="Noto Sans" panose="020B0502040504020204"/>
              </a:rPr>
              <a:t>Grundlegende STA-Lehren seit der Anfangszeit</a:t>
            </a:r>
          </a:p>
          <a:p>
            <a:pPr marL="457200" lvl="1" indent="0">
              <a:lnSpc>
                <a:spcPct val="150000"/>
              </a:lnSpc>
              <a:buNone/>
            </a:pPr>
            <a:endParaRPr lang="de-DE" sz="1600" kern="0" dirty="0">
              <a:ln w="6350">
                <a:noFill/>
              </a:ln>
              <a:latin typeface="Lucida Sans"/>
            </a:endParaRP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Die biblischen </a:t>
            </a:r>
            <a:r>
              <a:rPr lang="de-DE" sz="1600" b="1" i="1" kern="0" dirty="0">
                <a:ln w="6350">
                  <a:noFill/>
                </a:ln>
                <a:latin typeface="Noto Sans" panose="020B0502040504020204"/>
              </a:rPr>
              <a:t>Zeitweissagungen</a:t>
            </a:r>
            <a:r>
              <a:rPr lang="de-DE" sz="1600" kern="0" dirty="0">
                <a:ln w="6350">
                  <a:noFill/>
                </a:ln>
                <a:latin typeface="Noto Sans" panose="020B0502040504020204"/>
              </a:rPr>
              <a:t>, besonders 1844</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Jesu realer </a:t>
            </a:r>
            <a:r>
              <a:rPr lang="de-DE" sz="1600" b="1" i="1" kern="0" dirty="0">
                <a:ln w="6350">
                  <a:noFill/>
                </a:ln>
                <a:latin typeface="Noto Sans" panose="020B0502040504020204"/>
              </a:rPr>
              <a:t>Hohepriesterdienst</a:t>
            </a:r>
            <a:r>
              <a:rPr lang="de-DE" sz="1600" b="1" kern="0" dirty="0">
                <a:ln w="6350">
                  <a:noFill/>
                </a:ln>
                <a:latin typeface="Noto Sans" panose="020B0502040504020204"/>
              </a:rPr>
              <a:t> </a:t>
            </a:r>
            <a:r>
              <a:rPr lang="de-DE" sz="1600" kern="0" dirty="0">
                <a:ln w="6350">
                  <a:noFill/>
                </a:ln>
                <a:latin typeface="Noto Sans" panose="020B0502040504020204"/>
              </a:rPr>
              <a:t>im realen </a:t>
            </a:r>
            <a:r>
              <a:rPr lang="de-DE" sz="1600" b="1" i="1" kern="0" dirty="0">
                <a:ln w="6350">
                  <a:noFill/>
                </a:ln>
                <a:latin typeface="Noto Sans" panose="020B0502040504020204"/>
              </a:rPr>
              <a:t>himmlischen Heiligtum</a:t>
            </a:r>
            <a:endParaRPr lang="de-DE" sz="1600" i="1"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Die </a:t>
            </a:r>
            <a:r>
              <a:rPr lang="de-DE" sz="1600" b="1" i="1" kern="0" dirty="0">
                <a:ln w="6350">
                  <a:noFill/>
                </a:ln>
                <a:latin typeface="Noto Sans" panose="020B0502040504020204"/>
              </a:rPr>
              <a:t>Zehn Gebote</a:t>
            </a:r>
            <a:r>
              <a:rPr lang="de-DE" sz="1600" kern="0" dirty="0">
                <a:ln w="6350">
                  <a:noFill/>
                </a:ln>
                <a:latin typeface="Noto Sans" panose="020B0502040504020204"/>
              </a:rPr>
              <a:t> als moralischer Maßstab des Gerichts</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Der </a:t>
            </a:r>
            <a:r>
              <a:rPr lang="de-DE" sz="1600" b="1" i="1" kern="0" dirty="0">
                <a:ln w="6350">
                  <a:noFill/>
                </a:ln>
                <a:latin typeface="Noto Sans" panose="020B0502040504020204"/>
              </a:rPr>
              <a:t>Sabbat</a:t>
            </a:r>
            <a:r>
              <a:rPr lang="de-DE" sz="1600" kern="0" dirty="0">
                <a:ln w="6350">
                  <a:noFill/>
                </a:ln>
                <a:latin typeface="Noto Sans" panose="020B0502040504020204"/>
              </a:rPr>
              <a:t> als Zeichen des Volkes Gottes sowie als Merkmal der Anerkennung des biblischen </a:t>
            </a:r>
            <a:r>
              <a:rPr lang="de-DE" sz="1600" b="1" i="1" kern="0" dirty="0">
                <a:ln w="6350">
                  <a:noFill/>
                </a:ln>
                <a:latin typeface="Noto Sans" panose="020B0502040504020204"/>
              </a:rPr>
              <a:t>Schöpfungsberichts</a:t>
            </a:r>
            <a:r>
              <a:rPr lang="de-DE" sz="1600" kern="0" dirty="0">
                <a:ln w="6350">
                  <a:noFill/>
                </a:ln>
                <a:latin typeface="Noto Sans" panose="020B0502040504020204"/>
              </a:rPr>
              <a:t> (buchstäbliche Erschaffung der Welt in sechs Tagen)</a:t>
            </a:r>
          </a:p>
        </p:txBody>
      </p:sp>
    </p:spTree>
    <p:extLst>
      <p:ext uri="{BB962C8B-B14F-4D97-AF65-F5344CB8AC3E}">
        <p14:creationId xmlns:p14="http://schemas.microsoft.com/office/powerpoint/2010/main" val="2871691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a:xfrm>
            <a:off x="479376" y="1628800"/>
            <a:ext cx="9134805" cy="4781631"/>
          </a:xfrm>
        </p:spPr>
        <p:txBody>
          <a:bodyPr>
            <a:normAutofit/>
          </a:bodyPr>
          <a:lstStyle/>
          <a:p>
            <a:pPr marL="0" indent="0">
              <a:lnSpc>
                <a:spcPct val="150000"/>
              </a:lnSpc>
              <a:buNone/>
            </a:pPr>
            <a:r>
              <a:rPr lang="de-DE" sz="2200" b="1" i="1" kern="0" dirty="0">
                <a:ln w="6350">
                  <a:noFill/>
                </a:ln>
                <a:latin typeface="Noto Sans" panose="020B0502040504020204"/>
              </a:rPr>
              <a:t>Grundlegende STA-Lehren seit der Anfangszeit</a:t>
            </a:r>
            <a:r>
              <a:rPr lang="de-DE" sz="2200" b="1" kern="0" dirty="0">
                <a:ln w="6350">
                  <a:noFill/>
                </a:ln>
                <a:latin typeface="Noto Sans" panose="020B0502040504020204"/>
              </a:rPr>
              <a:t> </a:t>
            </a:r>
          </a:p>
          <a:p>
            <a:pPr marL="0" indent="0">
              <a:lnSpc>
                <a:spcPct val="150000"/>
              </a:lnSpc>
              <a:buNone/>
            </a:pPr>
            <a:endParaRPr lang="de-DE" sz="16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Das Selbstverständnis als </a:t>
            </a:r>
            <a:r>
              <a:rPr lang="de-DE" sz="1600" b="1" i="1" kern="0" dirty="0">
                <a:ln w="6350">
                  <a:noFill/>
                </a:ln>
                <a:latin typeface="Noto Sans" panose="020B0502040504020204"/>
              </a:rPr>
              <a:t>Gemeinde der Übrigen </a:t>
            </a:r>
            <a:r>
              <a:rPr lang="de-DE" sz="1600" kern="0" dirty="0">
                <a:ln w="6350">
                  <a:noFill/>
                </a:ln>
                <a:latin typeface="Noto Sans" panose="020B0502040504020204"/>
              </a:rPr>
              <a:t>nach Offb. 12,17 (natürlich nicht Exklusivität der Erlösung!)</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Die Notwendigkeit einer erneuten </a:t>
            </a:r>
            <a:r>
              <a:rPr lang="de-DE" sz="1600" b="1" i="1" kern="0" dirty="0">
                <a:ln w="6350">
                  <a:noFill/>
                </a:ln>
                <a:latin typeface="Noto Sans" panose="020B0502040504020204"/>
              </a:rPr>
              <a:t>weltweiten Mission</a:t>
            </a:r>
            <a:r>
              <a:rPr lang="de-DE" sz="1600" kern="0" dirty="0">
                <a:ln w="6350">
                  <a:noFill/>
                </a:ln>
                <a:latin typeface="Noto Sans" panose="020B0502040504020204"/>
              </a:rPr>
              <a:t>: </a:t>
            </a:r>
            <a:r>
              <a:rPr lang="de-DE" sz="1600" i="1" kern="0" dirty="0">
                <a:ln w="6350">
                  <a:noFill/>
                </a:ln>
                <a:latin typeface="Noto Sans" panose="020B0502040504020204"/>
              </a:rPr>
              <a:t>„Ewiges“ </a:t>
            </a:r>
            <a:r>
              <a:rPr lang="de-DE" sz="1600" kern="0" dirty="0">
                <a:ln w="6350">
                  <a:noFill/>
                </a:ln>
                <a:latin typeface="Noto Sans" panose="020B0502040504020204"/>
              </a:rPr>
              <a:t>Evangelium (Offb. 14,6) / </a:t>
            </a:r>
            <a:r>
              <a:rPr lang="de-DE" sz="1600" i="1" kern="0" dirty="0">
                <a:ln w="6350">
                  <a:noFill/>
                </a:ln>
                <a:latin typeface="Noto Sans" panose="020B0502040504020204"/>
              </a:rPr>
              <a:t>„dieses“</a:t>
            </a:r>
            <a:r>
              <a:rPr lang="de-DE" sz="1600" kern="0" dirty="0">
                <a:ln w="6350">
                  <a:noFill/>
                </a:ln>
                <a:latin typeface="Noto Sans" panose="020B0502040504020204"/>
              </a:rPr>
              <a:t> Evangelium (Mt. 24,14) </a:t>
            </a:r>
          </a:p>
          <a:p>
            <a:pPr marL="800100" lvl="1" indent="-342900">
              <a:lnSpc>
                <a:spcPct val="150000"/>
              </a:lnSpc>
              <a:buFont typeface="Wingdings" panose="05000000000000000000" pitchFamily="2" charset="2"/>
              <a:buChar char="Ø"/>
            </a:pPr>
            <a:r>
              <a:rPr lang="de-DE" sz="1600" b="1" i="1" kern="0" dirty="0">
                <a:ln w="6350">
                  <a:noFill/>
                </a:ln>
                <a:latin typeface="Noto Sans" panose="020B0502040504020204"/>
              </a:rPr>
              <a:t>Sterblichkeit der Seele</a:t>
            </a:r>
            <a:r>
              <a:rPr lang="de-DE" sz="1600" kern="0" dirty="0">
                <a:ln w="6350">
                  <a:noFill/>
                </a:ln>
                <a:latin typeface="Noto Sans" panose="020B0502040504020204"/>
              </a:rPr>
              <a:t>: Keine ewige Höllenqual</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Die Bedeutung des </a:t>
            </a:r>
            <a:r>
              <a:rPr lang="de-DE" sz="1600" b="1" i="1" kern="0" dirty="0">
                <a:ln w="6350">
                  <a:noFill/>
                </a:ln>
                <a:latin typeface="Noto Sans" panose="020B0502040504020204"/>
              </a:rPr>
              <a:t>Geistes der Weissagung</a:t>
            </a:r>
            <a:r>
              <a:rPr lang="de-DE" sz="1600" i="1" kern="0" dirty="0">
                <a:ln w="6350">
                  <a:noFill/>
                </a:ln>
                <a:latin typeface="Noto Sans" panose="020B0502040504020204"/>
              </a:rPr>
              <a:t> </a:t>
            </a:r>
            <a:r>
              <a:rPr lang="de-DE" sz="1600" kern="0" dirty="0">
                <a:ln w="6350">
                  <a:noFill/>
                </a:ln>
                <a:latin typeface="Noto Sans" panose="020B0502040504020204"/>
              </a:rPr>
              <a:t>(primär Ellen Whites) als notwendiges Korrektiv der Endzeitgemeinde: „Die allerletzte Verführung Satans wird sein, die </a:t>
            </a:r>
            <a:r>
              <a:rPr lang="de-DE" sz="1600" u="sng" kern="0" dirty="0">
                <a:ln w="6350">
                  <a:noFill/>
                </a:ln>
                <a:latin typeface="Noto Sans" panose="020B0502040504020204"/>
              </a:rPr>
              <a:t>Zeugnisse</a:t>
            </a:r>
            <a:r>
              <a:rPr lang="de-DE" sz="1600" kern="0" dirty="0">
                <a:ln w="6350">
                  <a:noFill/>
                </a:ln>
                <a:latin typeface="Noto Sans" panose="020B0502040504020204"/>
              </a:rPr>
              <a:t> des Geistes Gottes </a:t>
            </a:r>
            <a:r>
              <a:rPr lang="de-DE" sz="1600" u="sng" kern="0" dirty="0">
                <a:ln w="6350">
                  <a:noFill/>
                </a:ln>
                <a:latin typeface="Noto Sans" panose="020B0502040504020204"/>
              </a:rPr>
              <a:t>wirkungslos</a:t>
            </a:r>
            <a:r>
              <a:rPr lang="de-DE" sz="1600" kern="0" dirty="0">
                <a:ln w="6350">
                  <a:noFill/>
                </a:ln>
                <a:latin typeface="Noto Sans" panose="020B0502040504020204"/>
              </a:rPr>
              <a:t> zu </a:t>
            </a:r>
            <a:r>
              <a:rPr lang="de-DE" sz="1600" u="sng" kern="0" dirty="0">
                <a:ln w="6350">
                  <a:noFill/>
                </a:ln>
                <a:latin typeface="Noto Sans" panose="020B0502040504020204"/>
              </a:rPr>
              <a:t>machen</a:t>
            </a:r>
            <a:r>
              <a:rPr lang="de-DE" sz="1600" kern="0" dirty="0">
                <a:ln w="6350">
                  <a:noFill/>
                </a:ln>
                <a:latin typeface="Noto Sans" panose="020B0502040504020204"/>
              </a:rPr>
              <a:t>.“ (1SM 48) </a:t>
            </a:r>
            <a:r>
              <a:rPr lang="de-DE" sz="1600" kern="0" dirty="0">
                <a:ln w="6350">
                  <a:noFill/>
                </a:ln>
                <a:latin typeface="Noto Sans" panose="020B0502040504020204"/>
                <a:sym typeface="Wingdings" panose="05000000000000000000" pitchFamily="2" charset="2"/>
              </a:rPr>
              <a:t> wie in Kelloggs Kampf</a:t>
            </a:r>
            <a:endParaRPr lang="de-DE" sz="1600" kern="0" dirty="0">
              <a:ln w="6350">
                <a:noFill/>
              </a:ln>
              <a:latin typeface="Noto Sans" panose="020B0502040504020204"/>
            </a:endParaRPr>
          </a:p>
          <a:p>
            <a:pPr marL="0" indent="0">
              <a:buNone/>
            </a:pPr>
            <a:endParaRPr lang="de-DE" sz="1600" dirty="0"/>
          </a:p>
        </p:txBody>
      </p:sp>
    </p:spTree>
    <p:extLst>
      <p:ext uri="{BB962C8B-B14F-4D97-AF65-F5344CB8AC3E}">
        <p14:creationId xmlns:p14="http://schemas.microsoft.com/office/powerpoint/2010/main" val="1077233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a:xfrm>
            <a:off x="600000" y="1628800"/>
            <a:ext cx="9816480" cy="4781631"/>
          </a:xfrm>
        </p:spPr>
        <p:txBody>
          <a:bodyPr>
            <a:noAutofit/>
          </a:bodyPr>
          <a:lstStyle/>
          <a:p>
            <a:pPr marL="0" indent="0">
              <a:lnSpc>
                <a:spcPct val="150000"/>
              </a:lnSpc>
              <a:buNone/>
            </a:pPr>
            <a:r>
              <a:rPr lang="de-DE" sz="2200" b="1" i="1" kern="0" dirty="0">
                <a:ln w="6350">
                  <a:noFill/>
                </a:ln>
                <a:latin typeface="Noto Sans" panose="020B0502040504020204"/>
              </a:rPr>
              <a:t>Man bedenke…</a:t>
            </a:r>
            <a:endParaRPr lang="de-DE" sz="2200" kern="0" dirty="0">
              <a:ln w="6350">
                <a:noFill/>
              </a:ln>
              <a:latin typeface="Noto Sans" panose="020B0502040504020204"/>
            </a:endParaRPr>
          </a:p>
          <a:p>
            <a:pPr marL="57150" indent="0">
              <a:lnSpc>
                <a:spcPct val="150000"/>
              </a:lnSpc>
              <a:buNone/>
            </a:pPr>
            <a:endParaRPr lang="de-DE" sz="1600"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208:</a:t>
            </a:r>
            <a:r>
              <a:rPr lang="de-DE" sz="1600" kern="0" dirty="0">
                <a:ln w="6350">
                  <a:noFill/>
                </a:ln>
                <a:latin typeface="Noto Sans" panose="020B0502040504020204"/>
              </a:rPr>
              <a:t> Wir sind Gottes Gebote-haltendes Volk. … Jede Art von Irrlehre wurde gegen uns vorgebracht, um unser Denken hinsichtlich der Lehren der Bibel zu vernebeln – speziell was die </a:t>
            </a:r>
            <a:r>
              <a:rPr lang="de-DE" sz="1600" u="sng" kern="0" dirty="0">
                <a:ln w="6350">
                  <a:noFill/>
                </a:ln>
                <a:latin typeface="Noto Sans" panose="020B0502040504020204"/>
              </a:rPr>
              <a:t>Arbeit Christi im himmlischen Heiligtum</a:t>
            </a:r>
            <a:r>
              <a:rPr lang="de-DE" sz="1600" b="1" i="1" kern="0" dirty="0">
                <a:ln w="6350">
                  <a:noFill/>
                </a:ln>
                <a:latin typeface="Noto Sans" panose="020B0502040504020204"/>
              </a:rPr>
              <a:t> </a:t>
            </a:r>
            <a:r>
              <a:rPr lang="de-DE" sz="1600" kern="0" dirty="0">
                <a:ln w="6350">
                  <a:noFill/>
                </a:ln>
                <a:latin typeface="Noto Sans" panose="020B0502040504020204"/>
              </a:rPr>
              <a:t>betrifft, sowie die Botschaft des Himmels für diese letzten Tage, wie sie von den </a:t>
            </a:r>
            <a:r>
              <a:rPr lang="de-DE" sz="1600" u="sng" kern="0" dirty="0">
                <a:ln w="6350">
                  <a:noFill/>
                </a:ln>
                <a:latin typeface="Noto Sans" panose="020B0502040504020204"/>
              </a:rPr>
              <a:t>Engeln im vierzehnten Kapitel der Offenbarung</a:t>
            </a:r>
            <a:r>
              <a:rPr lang="de-DE" sz="1600" b="1" i="1" kern="0" dirty="0">
                <a:ln w="6350">
                  <a:noFill/>
                </a:ln>
                <a:latin typeface="Noto Sans" panose="020B0502040504020204"/>
              </a:rPr>
              <a:t> </a:t>
            </a:r>
            <a:r>
              <a:rPr lang="de-DE" sz="1600" kern="0" dirty="0">
                <a:ln w="6350">
                  <a:noFill/>
                </a:ln>
                <a:latin typeface="Noto Sans" panose="020B0502040504020204"/>
              </a:rPr>
              <a:t>gegeben wurden. Botschaften jedweder Art wurden den Siebenten-Tags-Adventisten </a:t>
            </a:r>
            <a:r>
              <a:rPr lang="de-DE" sz="1600" u="sng" kern="0" dirty="0">
                <a:ln w="6350">
                  <a:noFill/>
                </a:ln>
                <a:latin typeface="Noto Sans" panose="020B0502040504020204"/>
              </a:rPr>
              <a:t>aufgedrängt</a:t>
            </a:r>
            <a:r>
              <a:rPr lang="de-DE" sz="1600" kern="0" dirty="0">
                <a:ln w="6350">
                  <a:noFill/>
                </a:ln>
                <a:latin typeface="Noto Sans" panose="020B0502040504020204"/>
              </a:rPr>
              <a:t>, um die Wahrheit von ihrem Platz zu </a:t>
            </a:r>
            <a:r>
              <a:rPr lang="de-DE" sz="1600" u="sng" kern="0" dirty="0">
                <a:ln w="6350">
                  <a:noFill/>
                </a:ln>
                <a:latin typeface="Noto Sans" panose="020B0502040504020204"/>
              </a:rPr>
              <a:t>verdrängen</a:t>
            </a:r>
            <a:r>
              <a:rPr lang="de-DE" sz="1600" kern="0" dirty="0">
                <a:ln w="6350">
                  <a:noFill/>
                </a:ln>
                <a:latin typeface="Noto Sans" panose="020B0502040504020204"/>
              </a:rPr>
              <a:t> ... Die Marksteine, die uns zu dem gemacht haben, was wir sind, müssen erhalten bleiben – </a:t>
            </a:r>
            <a:r>
              <a:rPr lang="de-DE" sz="1600" u="sng" kern="0" dirty="0">
                <a:ln w="6350">
                  <a:noFill/>
                </a:ln>
                <a:latin typeface="Noto Sans" panose="020B0502040504020204"/>
              </a:rPr>
              <a:t>und das werden sie auch</a:t>
            </a:r>
            <a:r>
              <a:rPr lang="de-DE" sz="1600" kern="0" dirty="0">
                <a:ln w="6350">
                  <a:noFill/>
                </a:ln>
                <a:latin typeface="Noto Sans" panose="020B0502040504020204"/>
              </a:rPr>
              <a:t> … Gott ruft uns dazu auf, unsere grundlegenden Prinzipien, die auf unumstößlicher Autorität gegründet sind, im Glauben fest zu halten.</a:t>
            </a:r>
          </a:p>
          <a:p>
            <a:pPr marL="57150" indent="0">
              <a:lnSpc>
                <a:spcPct val="150000"/>
              </a:lnSpc>
              <a:buNone/>
            </a:pPr>
            <a:endParaRPr lang="de-DE" sz="1000" b="1" kern="0" dirty="0">
              <a:ln w="6350">
                <a:noFill/>
              </a:ln>
              <a:latin typeface="Noto Sans" panose="020B0502040504020204"/>
              <a:sym typeface="Wingdings" panose="05000000000000000000" pitchFamily="2" charset="2"/>
            </a:endParaRPr>
          </a:p>
          <a:p>
            <a:pPr marL="57150" indent="0">
              <a:lnSpc>
                <a:spcPct val="150000"/>
              </a:lnSpc>
              <a:buNone/>
            </a:pPr>
            <a:r>
              <a:rPr lang="de-DE" sz="1600" b="1" kern="0" dirty="0">
                <a:ln w="6350">
                  <a:noFill/>
                </a:ln>
                <a:latin typeface="Noto Sans" panose="020B0502040504020204"/>
                <a:sym typeface="Wingdings" panose="05000000000000000000" pitchFamily="2" charset="2"/>
              </a:rPr>
              <a:t> </a:t>
            </a:r>
            <a:r>
              <a:rPr lang="de-DE" sz="1600" b="1" kern="0" dirty="0">
                <a:ln w="6350">
                  <a:noFill/>
                </a:ln>
                <a:latin typeface="Noto Sans" panose="020B0502040504020204"/>
              </a:rPr>
              <a:t>EGW sagt bereits 1904: Die Krise kommt „in Kürze“ (1SM 203)</a:t>
            </a:r>
          </a:p>
        </p:txBody>
      </p:sp>
    </p:spTree>
    <p:extLst>
      <p:ext uri="{BB962C8B-B14F-4D97-AF65-F5344CB8AC3E}">
        <p14:creationId xmlns:p14="http://schemas.microsoft.com/office/powerpoint/2010/main" val="3678290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a:bodyPr>
          <a:lstStyle/>
          <a:p>
            <a:pPr marL="0" indent="0">
              <a:lnSpc>
                <a:spcPct val="150000"/>
              </a:lnSpc>
              <a:buNone/>
            </a:pPr>
            <a:r>
              <a:rPr lang="de-DE" sz="2200" b="1" i="1" kern="0" dirty="0">
                <a:ln w="6350">
                  <a:noFill/>
                </a:ln>
                <a:latin typeface="Noto Sans" panose="020B0502040504020204"/>
              </a:rPr>
              <a:t>Alpha, Omega &amp; Babylon</a:t>
            </a:r>
          </a:p>
          <a:p>
            <a:pPr marL="0" indent="0">
              <a:lnSpc>
                <a:spcPct val="150000"/>
              </a:lnSpc>
              <a:buNone/>
            </a:pPr>
            <a:endParaRPr lang="de-DE" sz="1800" i="1" kern="0" dirty="0">
              <a:ln w="6350">
                <a:noFill/>
              </a:ln>
              <a:latin typeface="Noto Sans" panose="020B0502040504020204"/>
            </a:endParaRPr>
          </a:p>
          <a:p>
            <a:pPr marL="0" indent="0">
              <a:lnSpc>
                <a:spcPct val="150000"/>
              </a:lnSpc>
              <a:buNone/>
            </a:pPr>
            <a:r>
              <a:rPr lang="de-DE" sz="1800" i="1" kern="0" dirty="0">
                <a:ln w="6350">
                  <a:noFill/>
                </a:ln>
                <a:latin typeface="Noto Sans" panose="020B0502040504020204"/>
              </a:rPr>
              <a:t>Gerade auf den Eisberg zu, statt Verlassen des Schiffes: </a:t>
            </a:r>
          </a:p>
          <a:p>
            <a:pPr marL="0" indent="0">
              <a:lnSpc>
                <a:spcPct val="150000"/>
              </a:lnSpc>
              <a:buNone/>
            </a:pPr>
            <a:r>
              <a:rPr lang="de-DE" sz="1800" i="1" kern="0" dirty="0">
                <a:ln w="6350">
                  <a:noFill/>
                </a:ln>
                <a:latin typeface="Noto Sans" panose="020B0502040504020204"/>
              </a:rPr>
              <a:t>Eine Vision über die Krise (1FG 216-217 = 1SM 205-206)</a:t>
            </a:r>
          </a:p>
          <a:p>
            <a:pPr marL="0" indent="0">
              <a:buNone/>
            </a:pPr>
            <a:endParaRPr lang="de-DE" dirty="0"/>
          </a:p>
        </p:txBody>
      </p:sp>
    </p:spTree>
    <p:extLst>
      <p:ext uri="{BB962C8B-B14F-4D97-AF65-F5344CB8AC3E}">
        <p14:creationId xmlns:p14="http://schemas.microsoft.com/office/powerpoint/2010/main" val="1908556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lnSpcReduction="10000"/>
          </a:bodyPr>
          <a:lstStyle/>
          <a:p>
            <a:pPr marL="0" indent="0">
              <a:lnSpc>
                <a:spcPct val="150000"/>
              </a:lnSpc>
              <a:buNone/>
            </a:pPr>
            <a:r>
              <a:rPr lang="de-DE" sz="1800" b="1" kern="0" dirty="0">
                <a:ln w="6350">
                  <a:noFill/>
                </a:ln>
                <a:latin typeface="Noto Sans" panose="020B0502040504020204"/>
              </a:rPr>
              <a:t>1SM 205-206:</a:t>
            </a:r>
            <a:r>
              <a:rPr lang="de-DE" sz="1800" i="1" kern="0" dirty="0">
                <a:ln w="6350">
                  <a:noFill/>
                </a:ln>
                <a:latin typeface="Noto Sans" panose="020B0502040504020204"/>
              </a:rPr>
              <a:t> </a:t>
            </a:r>
            <a:r>
              <a:rPr lang="de-DE" sz="1800" kern="0" dirty="0">
                <a:ln w="6350">
                  <a:noFill/>
                </a:ln>
                <a:latin typeface="Noto Sans" panose="020B0502040504020204"/>
              </a:rPr>
              <a:t>Kurz bevor ich die Zeugnisse in Umlauf brachte, in denen es um die Bemühungen des Feindes ging, die Grundlage unseres Glaubens durch Verbreitung irreführender Theorien zu unterminieren, hatte ich von folgendem Ereignis gelesen: Ein Schiff war im Nebel mit einem Eisberg zusammengestoßen. In den folgenden Nächten schlief ich nur wenig. Ich fühlte mich niedergedrückt wie ein mit Getreidegarben schwer beladener Karren. Eines Nachts wurde mir ein klares Bild gezeigt: Ein Schiff schwamm auf dem Meer, von dichtem Nebel eingehüllt. Plötzlich rief die Wache vom Ausguck: „Eisberg direkt voraus!“ Und tatsächlich, ein gewaltiger Eisberg ragte hoch vor dem Schiff auf. Eine befehlende Stimme rief: „</a:t>
            </a:r>
            <a:r>
              <a:rPr lang="de-DE" sz="1800" u="sng" kern="0" dirty="0">
                <a:ln w="6350">
                  <a:noFill/>
                </a:ln>
                <a:latin typeface="Noto Sans" panose="020B0502040504020204"/>
              </a:rPr>
              <a:t>Halte darauf zu!</a:t>
            </a:r>
            <a:r>
              <a:rPr lang="de-DE" sz="1800" kern="0" dirty="0">
                <a:ln w="6350">
                  <a:noFill/>
                </a:ln>
                <a:latin typeface="Noto Sans" panose="020B0502040504020204"/>
              </a:rPr>
              <a:t>“ Niemand zögerte auch nur einen Augenblick. Es war höchste Zeit zu handeln. Der Maschinist schaltete auf Volldampf voraus, und der Mann am Steuer lenkte das Schiff direkt gegen das Eis.</a:t>
            </a:r>
            <a:endParaRPr lang="de-DE" sz="1800" i="1" kern="0" dirty="0">
              <a:ln w="6350">
                <a:noFill/>
              </a:ln>
              <a:latin typeface="Noto Sans" panose="020B0502040504020204"/>
            </a:endParaRPr>
          </a:p>
        </p:txBody>
      </p:sp>
    </p:spTree>
    <p:extLst>
      <p:ext uri="{BB962C8B-B14F-4D97-AF65-F5344CB8AC3E}">
        <p14:creationId xmlns:p14="http://schemas.microsoft.com/office/powerpoint/2010/main" val="1051466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lnSpcReduction="10000"/>
          </a:bodyPr>
          <a:lstStyle/>
          <a:p>
            <a:pPr marL="0" indent="0">
              <a:lnSpc>
                <a:spcPct val="150000"/>
              </a:lnSpc>
              <a:buNone/>
            </a:pPr>
            <a:r>
              <a:rPr lang="de-DE" sz="1800" b="1" kern="0" dirty="0">
                <a:ln w="6350">
                  <a:noFill/>
                </a:ln>
                <a:latin typeface="Noto Sans" panose="020B0502040504020204"/>
              </a:rPr>
              <a:t>1SM 205-206:</a:t>
            </a:r>
            <a:r>
              <a:rPr lang="de-DE" sz="1800" i="1" kern="0" dirty="0">
                <a:ln w="6350">
                  <a:noFill/>
                </a:ln>
                <a:latin typeface="Noto Sans" panose="020B0502040504020204"/>
              </a:rPr>
              <a:t> </a:t>
            </a:r>
            <a:r>
              <a:rPr lang="de-DE" sz="1800" kern="0" dirty="0">
                <a:ln w="6350">
                  <a:noFill/>
                </a:ln>
                <a:latin typeface="Noto Sans" panose="020B0502040504020204"/>
              </a:rPr>
              <a:t>Krachend rammte das Schiff den Eisberg. Ein schrecklicher Ruck lief durch das Schiff, und der Eisberg zersprang. Die Eisbrocken fielen donnernd auf das Deck herab. Die Passagiere wurden durch den heftigen Aufprall kräftig durchgerüttelt, doch niemand kam dabei ums Leben. Das Schiff war beschädigt, aber nicht irreparabel. Bei dem Zusammenstoß prallte es zunächst zurück. Vom Bug bis zum Heck lief ein Zittern durch das Schiff, als wäre es lebendig. Dann aber setzte es seinen Weg fort.</a:t>
            </a:r>
          </a:p>
          <a:p>
            <a:pPr marL="0" indent="0">
              <a:lnSpc>
                <a:spcPct val="150000"/>
              </a:lnSpc>
              <a:buNone/>
            </a:pPr>
            <a:r>
              <a:rPr lang="de-DE" sz="1800" kern="0" dirty="0">
                <a:ln w="6350">
                  <a:noFill/>
                </a:ln>
                <a:latin typeface="Noto Sans" panose="020B0502040504020204"/>
              </a:rPr>
              <a:t>Ich verstand die Bedeutung dieser Szene nur zu gut. Ich hatte meine Befehle. Ich hatte die Worte gehört, die Stimme, die Gottes Stimme war: „Halte darauf zu!“ Ich kannte meine Pflicht und wusste, dass ich keine Zeit mehr verlieren durfte. Es war an der Zeit, entschlossen zu handeln. Ohne weiteres Zögern musste ich dem Befehl gehorchen: „Halte darauf zu!“</a:t>
            </a:r>
            <a:endParaRPr lang="de-DE" sz="1800" i="1" kern="0" dirty="0">
              <a:ln w="6350">
                <a:noFill/>
              </a:ln>
              <a:latin typeface="Noto Sans" panose="020B0502040504020204"/>
            </a:endParaRPr>
          </a:p>
        </p:txBody>
      </p:sp>
    </p:spTree>
    <p:extLst>
      <p:ext uri="{BB962C8B-B14F-4D97-AF65-F5344CB8AC3E}">
        <p14:creationId xmlns:p14="http://schemas.microsoft.com/office/powerpoint/2010/main" val="3589087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de-DE" sz="1800" b="1" kern="0" dirty="0">
                <a:ln w="6350">
                  <a:noFill/>
                </a:ln>
                <a:latin typeface="Noto Sans" panose="020B0502040504020204"/>
              </a:rPr>
              <a:t>1SM 205-206:</a:t>
            </a:r>
            <a:r>
              <a:rPr lang="de-DE" sz="1800" i="1" kern="0" dirty="0">
                <a:ln w="6350">
                  <a:noFill/>
                </a:ln>
                <a:latin typeface="Noto Sans" panose="020B0502040504020204"/>
              </a:rPr>
              <a:t> </a:t>
            </a:r>
            <a:r>
              <a:rPr kumimoji="0" lang="de-DE" sz="1800" b="0" i="0" u="none" strike="noStrike" kern="0" cap="none" spc="0" normalizeH="0" baseline="0" noProof="0" dirty="0">
                <a:ln w="6350">
                  <a:noFill/>
                </a:ln>
                <a:effectLst/>
                <a:uLnTx/>
                <a:uFillTx/>
                <a:latin typeface="Noto Sans" panose="020B0502040504020204"/>
              </a:rPr>
              <a:t>In jener Nacht stand ich um ein Uhr auf. </a:t>
            </a:r>
            <a:r>
              <a:rPr kumimoji="0" lang="de-DE" sz="1800" b="0" i="0" u="sng" strike="noStrike" kern="0" cap="none" spc="0" normalizeH="0" baseline="0" noProof="0" dirty="0">
                <a:ln w="6350">
                  <a:noFill/>
                </a:ln>
                <a:effectLst/>
                <a:uLnTx/>
                <a:uFillTx/>
                <a:latin typeface="Noto Sans" panose="020B0502040504020204"/>
              </a:rPr>
              <a:t>Ich schrieb</a:t>
            </a:r>
            <a:r>
              <a:rPr kumimoji="0" lang="de-DE" sz="1800" b="0" i="0" u="none" strike="noStrike" kern="0" cap="none" spc="0" normalizeH="0" baseline="0" noProof="0" dirty="0">
                <a:ln w="6350">
                  <a:noFill/>
                </a:ln>
                <a:effectLst/>
                <a:uLnTx/>
                <a:uFillTx/>
                <a:latin typeface="Noto Sans" panose="020B0502040504020204"/>
              </a:rPr>
              <a:t> so schnell, wie ich nur konnte. In den nächsten Tagen arbeitete ich von früh bis spät, um für unsere Gemeinde niederzuschreiben, welche Ratschläge mir </a:t>
            </a:r>
            <a:r>
              <a:rPr kumimoji="0" lang="de-DE" sz="1800" b="0" i="0" u="sng" strike="noStrike" kern="0" cap="none" spc="0" normalizeH="0" baseline="0" noProof="0" dirty="0">
                <a:ln w="6350">
                  <a:noFill/>
                </a:ln>
                <a:effectLst/>
                <a:uLnTx/>
                <a:uFillTx/>
                <a:latin typeface="Noto Sans" panose="020B0502040504020204"/>
              </a:rPr>
              <a:t>bezüglich der Irrtümer, die sich bei uns einschlichen</a:t>
            </a:r>
            <a:r>
              <a:rPr kumimoji="0" lang="de-DE" sz="1800" b="0" i="0" u="none" strike="noStrike" kern="0" cap="none" spc="0" normalizeH="0" baseline="0" noProof="0" dirty="0">
                <a:ln w="6350">
                  <a:noFill/>
                </a:ln>
                <a:effectLst/>
                <a:uLnTx/>
                <a:uFillTx/>
                <a:latin typeface="Noto Sans" panose="020B0502040504020204"/>
              </a:rPr>
              <a:t>, gegeben worden waren.</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1800" b="0" i="0" u="none" strike="noStrike" kern="0" cap="none" spc="0" normalizeH="0" baseline="0" noProof="0" dirty="0">
                <a:ln w="6350">
                  <a:noFill/>
                </a:ln>
                <a:effectLst/>
                <a:uLnTx/>
                <a:uFillTx/>
                <a:latin typeface="Noto Sans" panose="020B0502040504020204"/>
              </a:rPr>
              <a:t>Ich hatte gehofft, dass es zu einer </a:t>
            </a:r>
            <a:r>
              <a:rPr kumimoji="0" lang="de-DE" sz="1800" i="1" u="none" strike="noStrike" kern="0" cap="none" spc="0" normalizeH="0" baseline="0" noProof="0" dirty="0">
                <a:ln w="6350">
                  <a:noFill/>
                </a:ln>
                <a:effectLst/>
                <a:uLnTx/>
                <a:uFillTx/>
                <a:latin typeface="Noto Sans" panose="020B0502040504020204"/>
              </a:rPr>
              <a:t>gründlichen Reformation</a:t>
            </a:r>
            <a:r>
              <a:rPr kumimoji="0" lang="de-DE" sz="1800" i="0" u="none" strike="noStrike" kern="0" cap="none" spc="0" normalizeH="0" baseline="0" noProof="0" dirty="0">
                <a:ln w="6350">
                  <a:noFill/>
                </a:ln>
                <a:effectLst/>
                <a:uLnTx/>
                <a:uFillTx/>
                <a:latin typeface="Noto Sans" panose="020B0502040504020204"/>
              </a:rPr>
              <a:t> kommen würde, </a:t>
            </a:r>
            <a:r>
              <a:rPr kumimoji="0" lang="de-DE" sz="1800" i="1" u="none" strike="noStrike" kern="0" cap="none" spc="0" normalizeH="0" baseline="0" noProof="0" dirty="0">
                <a:ln w="6350">
                  <a:noFill/>
                </a:ln>
                <a:effectLst/>
                <a:uLnTx/>
                <a:uFillTx/>
                <a:latin typeface="Noto Sans" panose="020B0502040504020204"/>
              </a:rPr>
              <a:t>dass wir an den Glaubenspunkten festhalten würden, für die wir in unseren Anfangstagen gekämpft und die wir in der Kraft des Heiligen Geistes bekannt gemacht haben.</a:t>
            </a:r>
            <a:endParaRPr kumimoji="0" lang="de-DE" sz="1800" i="0" u="none" strike="noStrike" kern="0" cap="none" spc="0" normalizeH="0" baseline="0" noProof="0" dirty="0">
              <a:ln w="6350">
                <a:noFill/>
              </a:ln>
              <a:effectLst/>
              <a:uLnTx/>
              <a:uFillTx/>
              <a:latin typeface="Noto Sans" panose="020B0502040504020204"/>
            </a:endParaRPr>
          </a:p>
        </p:txBody>
      </p:sp>
    </p:spTree>
    <p:extLst>
      <p:ext uri="{BB962C8B-B14F-4D97-AF65-F5344CB8AC3E}">
        <p14:creationId xmlns:p14="http://schemas.microsoft.com/office/powerpoint/2010/main" val="983450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200" b="1" i="1" u="none" strike="noStrike" kern="1200" cap="none" spc="0" normalizeH="0" baseline="0" noProof="0" dirty="0">
                <a:ln>
                  <a:noFill/>
                </a:ln>
                <a:uLnTx/>
                <a:uFillTx/>
                <a:latin typeface="Noto Sans" panose="020B0502040504020204"/>
              </a:rPr>
              <a:t>Nicht EGW allein – wir alle:</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1800" b="0" i="0" u="none" strike="noStrike" kern="0" cap="none" spc="0" normalizeH="0" baseline="0" noProof="0" dirty="0">
              <a:ln w="6350">
                <a:noFill/>
              </a:ln>
              <a:effectLst/>
              <a:uLnTx/>
              <a:uFillTx/>
              <a:latin typeface="Noto Sans" panose="020B0502040504020204"/>
            </a:endParaRPr>
          </a:p>
          <a:p>
            <a:pPr marL="0" indent="-42862">
              <a:lnSpc>
                <a:spcPct val="150000"/>
              </a:lnSpc>
              <a:spcBef>
                <a:spcPts val="0"/>
              </a:spcBef>
              <a:buNone/>
              <a:defRPr/>
            </a:pPr>
            <a:r>
              <a:rPr kumimoji="0" lang="de-DE" sz="1800" b="1" i="0" u="none" strike="noStrike" kern="0" cap="none" spc="0" normalizeH="0" baseline="0" noProof="0" dirty="0">
                <a:ln w="6350">
                  <a:noFill/>
                </a:ln>
                <a:effectLst/>
                <a:uLnTx/>
                <a:uFillTx/>
                <a:latin typeface="Noto Sans" panose="020B0502040504020204"/>
              </a:rPr>
              <a:t>1SM 194:</a:t>
            </a:r>
            <a:r>
              <a:rPr kumimoji="0" lang="de-DE" sz="1800" b="0" i="0" u="none" strike="noStrike" kern="0" cap="none" spc="0" normalizeH="0" baseline="0" noProof="0" dirty="0">
                <a:ln w="6350">
                  <a:noFill/>
                </a:ln>
                <a:effectLst/>
                <a:uLnTx/>
                <a:uFillTx/>
                <a:latin typeface="Noto Sans" panose="020B0502040504020204"/>
              </a:rPr>
              <a:t> Was tun Gottes Diener, um gegen dieses Böse die </a:t>
            </a:r>
            <a:r>
              <a:rPr kumimoji="0" lang="de-DE" sz="1800" b="0" i="0" u="sng" strike="noStrike" kern="0" cap="none" spc="0" normalizeH="0" baseline="0" noProof="0" dirty="0">
                <a:ln w="6350">
                  <a:noFill/>
                </a:ln>
                <a:effectLst/>
                <a:uLnTx/>
                <a:uFillTx/>
                <a:latin typeface="Noto Sans" panose="020B0502040504020204"/>
              </a:rPr>
              <a:t>Barriere des „So spricht der Herr</a:t>
            </a:r>
            <a:r>
              <a:rPr kumimoji="0" lang="de-DE" sz="1800" b="0" i="0" u="none" strike="noStrike" kern="0" cap="none" spc="0" normalizeH="0" baseline="0" noProof="0" dirty="0">
                <a:ln w="6350">
                  <a:noFill/>
                </a:ln>
                <a:effectLst/>
                <a:uLnTx/>
                <a:uFillTx/>
                <a:latin typeface="Noto Sans" panose="020B0502040504020204"/>
              </a:rPr>
              <a:t>“ aufzurichten? Die Arbeiter des Feindes sind pausenlos am Werk, um sich gegen die Wahrheit durchzusetzen. Wo sind die </a:t>
            </a:r>
            <a:r>
              <a:rPr kumimoji="0" lang="de-DE" sz="1800" b="0" i="0" u="sng" strike="noStrike" kern="0" cap="none" spc="0" normalizeH="0" baseline="0" noProof="0" dirty="0">
                <a:ln w="6350">
                  <a:noFill/>
                </a:ln>
                <a:effectLst/>
                <a:uLnTx/>
                <a:uFillTx/>
                <a:latin typeface="Noto Sans" panose="020B0502040504020204"/>
              </a:rPr>
              <a:t>treuen Wächter</a:t>
            </a:r>
            <a:r>
              <a:rPr kumimoji="0" lang="de-DE" sz="1800" b="0" i="0" u="none" strike="noStrike" kern="0" cap="none" spc="0" normalizeH="0" baseline="0" noProof="0" dirty="0">
                <a:ln w="6350">
                  <a:noFill/>
                </a:ln>
                <a:effectLst/>
                <a:uLnTx/>
                <a:uFillTx/>
                <a:latin typeface="Noto Sans" panose="020B0502040504020204"/>
              </a:rPr>
              <a:t> der Herde des Herrn? Wo sind seine Wächter? Stehen sie auf dem hohen Turm, um das Warnungszeichen zu geben? Oder lassen sie die Gefahr einfach passieren? Wo sind die ärztlichen Missionare? Arbeiten sie mit Christus zusammen? Tragen sie sein Joch? Oder tragen sie </a:t>
            </a:r>
            <a:r>
              <a:rPr kumimoji="0" lang="de-DE" sz="1800" b="0" i="0" u="sng" strike="noStrike" kern="0" cap="none" spc="0" normalizeH="0" baseline="0" noProof="0" dirty="0">
                <a:ln w="6350">
                  <a:noFill/>
                </a:ln>
                <a:effectLst/>
                <a:uLnTx/>
                <a:uFillTx/>
                <a:latin typeface="Noto Sans" panose="020B0502040504020204"/>
              </a:rPr>
              <a:t>ein Joch, das von Menschen hergestellt wurde</a:t>
            </a:r>
            <a:r>
              <a:rPr kumimoji="0" lang="de-DE" sz="1800" b="0" i="0" u="none" strike="noStrike" kern="0" cap="none" spc="0" normalizeH="0" baseline="0" noProof="0" dirty="0">
                <a:ln w="6350">
                  <a:noFill/>
                </a:ln>
                <a:effectLst/>
                <a:uLnTx/>
                <a:uFillTx/>
                <a:latin typeface="Noto Sans" panose="020B0502040504020204"/>
              </a:rPr>
              <a:t>?</a:t>
            </a:r>
          </a:p>
        </p:txBody>
      </p:sp>
    </p:spTree>
    <p:extLst>
      <p:ext uri="{BB962C8B-B14F-4D97-AF65-F5344CB8AC3E}">
        <p14:creationId xmlns:p14="http://schemas.microsoft.com/office/powerpoint/2010/main" val="69197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1" y="1628800"/>
            <a:ext cx="8664352" cy="4781631"/>
          </a:xfrm>
          <a:prstGeom prst="rect">
            <a:avLst/>
          </a:prstGeom>
        </p:spPr>
        <p:txBody>
          <a:bodyPr/>
          <a:lstStyle/>
          <a:p>
            <a:pPr marL="0" indent="0">
              <a:lnSpc>
                <a:spcPct val="150000"/>
              </a:lnSpc>
              <a:buNone/>
            </a:pPr>
            <a:r>
              <a:rPr lang="de-DE" sz="2200" b="1" i="1" kern="0" dirty="0">
                <a:ln w="6350">
                  <a:noFill/>
                </a:ln>
                <a:latin typeface="Noto Sans" panose="020B0502040504020204"/>
              </a:rPr>
              <a:t>RÜCKSCHAU Alpha-Krise</a:t>
            </a:r>
          </a:p>
          <a:p>
            <a:pPr marL="0" indent="0">
              <a:lnSpc>
                <a:spcPct val="150000"/>
              </a:lnSpc>
              <a:buNone/>
            </a:pPr>
            <a:endParaRPr lang="de-DE" sz="500" b="1" i="1" kern="0" dirty="0">
              <a:ln w="6350">
                <a:noFill/>
              </a:ln>
              <a:latin typeface="Noto Sans" panose="020B0502040504020204"/>
            </a:endParaRPr>
          </a:p>
          <a:p>
            <a:pPr marL="0" indent="0">
              <a:lnSpc>
                <a:spcPct val="150000"/>
              </a:lnSpc>
              <a:buNone/>
            </a:pPr>
            <a:r>
              <a:rPr lang="de-DE" sz="1800" b="1" kern="0" dirty="0">
                <a:ln w="6350">
                  <a:noFill/>
                </a:ln>
                <a:latin typeface="Noto Sans" panose="020B0502040504020204"/>
                <a:sym typeface="Wingdings" panose="05000000000000000000" pitchFamily="2" charset="2"/>
              </a:rPr>
              <a:t> </a:t>
            </a:r>
            <a:r>
              <a:rPr lang="de-DE" sz="1800" b="1" kern="0" dirty="0">
                <a:ln w="6350">
                  <a:noFill/>
                </a:ln>
                <a:latin typeface="Noto Sans" panose="020B0502040504020204"/>
              </a:rPr>
              <a:t>Machtstreben, unbiblische Theologie</a:t>
            </a:r>
            <a:endParaRPr lang="de-DE" sz="1800" kern="0" dirty="0">
              <a:ln w="6350">
                <a:noFill/>
              </a:ln>
              <a:latin typeface="Noto Sans" panose="020B0502040504020204"/>
            </a:endParaRPr>
          </a:p>
          <a:p>
            <a:pPr marL="57150" indent="0">
              <a:lnSpc>
                <a:spcPct val="150000"/>
              </a:lnSpc>
              <a:buNone/>
            </a:pPr>
            <a:endParaRPr lang="de-DE" sz="500" b="1" kern="0" dirty="0">
              <a:ln w="6350">
                <a:noFill/>
              </a:ln>
              <a:latin typeface="Noto Sans" panose="020B0502040504020204"/>
            </a:endParaRPr>
          </a:p>
          <a:p>
            <a:pPr marL="57150" indent="0">
              <a:lnSpc>
                <a:spcPct val="150000"/>
              </a:lnSpc>
              <a:buNone/>
            </a:pPr>
            <a:r>
              <a:rPr lang="de-DE" sz="1600" b="1" kern="0" dirty="0">
                <a:ln w="6350">
                  <a:noFill/>
                </a:ln>
                <a:latin typeface="Noto Sans" panose="020B0502040504020204"/>
              </a:rPr>
              <a:t>1SM 197:</a:t>
            </a:r>
            <a:r>
              <a:rPr lang="de-DE" sz="1600" kern="0" dirty="0">
                <a:ln w="6350">
                  <a:noFill/>
                </a:ln>
                <a:latin typeface="Noto Sans" panose="020B0502040504020204"/>
              </a:rPr>
              <a:t> Lasst euch nicht verführen; viele werden vom Glauben abfallen und auf verführerische Geister und Lehren von Teufeln hören. </a:t>
            </a:r>
            <a:r>
              <a:rPr lang="de-DE" sz="1600" i="1" kern="0" dirty="0">
                <a:ln w="6350">
                  <a:noFill/>
                </a:ln>
                <a:latin typeface="Noto Sans" panose="020B0502040504020204"/>
              </a:rPr>
              <a:t>Wir haben nun das Alpha dieser Gefahr vor uns. Das Omega wird von äußerst erschreckender Natur sein.</a:t>
            </a:r>
          </a:p>
          <a:p>
            <a:pPr marL="57150" indent="0">
              <a:lnSpc>
                <a:spcPct val="150000"/>
              </a:lnSpc>
              <a:buNone/>
            </a:pPr>
            <a:endParaRPr lang="de-DE" sz="1600" i="1" kern="0" dirty="0">
              <a:ln w="6350">
                <a:noFill/>
              </a:ln>
              <a:latin typeface="Noto Sans" panose="020B0502040504020204"/>
            </a:endParaRPr>
          </a:p>
          <a:p>
            <a:pPr marL="342900" indent="-342900">
              <a:lnSpc>
                <a:spcPct val="150000"/>
              </a:lnSpc>
              <a:buFont typeface="Wingdings" panose="05000000000000000000" pitchFamily="2" charset="2"/>
              <a:buChar char="Ø"/>
            </a:pPr>
            <a:r>
              <a:rPr lang="de-DE" sz="1600" kern="0" dirty="0">
                <a:ln w="6350">
                  <a:noFill/>
                </a:ln>
                <a:latin typeface="Noto Sans" panose="020B0502040504020204"/>
              </a:rPr>
              <a:t>Muster des Alpha gleich dem des Omega?</a:t>
            </a:r>
          </a:p>
          <a:p>
            <a:pPr marL="342900" indent="-342900">
              <a:lnSpc>
                <a:spcPct val="150000"/>
              </a:lnSpc>
              <a:buFont typeface="Wingdings" panose="05000000000000000000" pitchFamily="2" charset="2"/>
              <a:buChar char="Ø"/>
            </a:pPr>
            <a:r>
              <a:rPr lang="de-DE" sz="1600" kern="0" dirty="0">
                <a:ln w="6350">
                  <a:noFill/>
                </a:ln>
                <a:latin typeface="Noto Sans" panose="020B0502040504020204"/>
              </a:rPr>
              <a:t>Omega umfassender, größer?</a:t>
            </a:r>
          </a:p>
          <a:p>
            <a:pPr marL="342900" indent="-342900">
              <a:lnSpc>
                <a:spcPct val="150000"/>
              </a:lnSpc>
              <a:buFont typeface="Wingdings" panose="05000000000000000000" pitchFamily="2" charset="2"/>
              <a:buChar char="Ø"/>
            </a:pPr>
            <a:r>
              <a:rPr lang="de-DE" sz="1600" kern="0" dirty="0">
                <a:ln w="6350">
                  <a:noFill/>
                </a:ln>
                <a:latin typeface="Noto Sans" panose="020B0502040504020204"/>
              </a:rPr>
              <a:t>Auch subtiler?</a:t>
            </a:r>
            <a:endParaRPr lang="de-DE" sz="1600" dirty="0">
              <a:latin typeface="Noto Sans" panose="020B0502040504020204"/>
            </a:endParaRPr>
          </a:p>
        </p:txBody>
      </p:sp>
    </p:spTree>
    <p:extLst>
      <p:ext uri="{BB962C8B-B14F-4D97-AF65-F5344CB8AC3E}">
        <p14:creationId xmlns:p14="http://schemas.microsoft.com/office/powerpoint/2010/main" val="117987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p:txBody>
          <a:bodyPr>
            <a:normAutofit/>
          </a:bodyPr>
          <a:lstStyle/>
          <a:p>
            <a:pPr marL="0" indent="0">
              <a:lnSpc>
                <a:spcPct val="150000"/>
              </a:lnSpc>
              <a:buNone/>
            </a:pPr>
            <a:r>
              <a:rPr lang="de-DE" sz="2200" b="1" i="1" kern="0" dirty="0">
                <a:ln w="6350">
                  <a:noFill/>
                </a:ln>
                <a:latin typeface="Noto Sans" panose="020B0502040504020204"/>
              </a:rPr>
              <a:t>Unsere Reaktion/Umgang</a:t>
            </a:r>
          </a:p>
          <a:p>
            <a:pPr marL="457200" lvl="1" indent="0">
              <a:lnSpc>
                <a:spcPct val="150000"/>
              </a:lnSpc>
              <a:buNone/>
            </a:pPr>
            <a:endParaRPr lang="de-DE" sz="1000" kern="0" dirty="0">
              <a:ln w="6350">
                <a:noFill/>
              </a:ln>
              <a:latin typeface="Noto Sans" panose="020B0502040504020204"/>
            </a:endParaRPr>
          </a:p>
          <a:p>
            <a:pPr lvl="1">
              <a:lnSpc>
                <a:spcPct val="150000"/>
              </a:lnSpc>
              <a:buFont typeface="Wingdings" panose="05000000000000000000" pitchFamily="2" charset="2"/>
              <a:buChar char="Ø"/>
            </a:pPr>
            <a:r>
              <a:rPr lang="de-DE" sz="1800" kern="0" dirty="0">
                <a:ln w="6350">
                  <a:noFill/>
                </a:ln>
                <a:latin typeface="Noto Sans" panose="020B0502040504020204"/>
              </a:rPr>
              <a:t>Gründliches Studium der Bibel sowie der Schriften Ellen Whites</a:t>
            </a:r>
          </a:p>
          <a:p>
            <a:pPr lvl="1">
              <a:lnSpc>
                <a:spcPct val="150000"/>
              </a:lnSpc>
              <a:buFont typeface="Wingdings" panose="05000000000000000000" pitchFamily="2" charset="2"/>
              <a:buChar char="Ø"/>
            </a:pPr>
            <a:r>
              <a:rPr lang="de-DE" sz="1800" kern="0" dirty="0">
                <a:ln w="6350">
                  <a:noFill/>
                </a:ln>
                <a:latin typeface="Noto Sans" panose="020B0502040504020204"/>
              </a:rPr>
              <a:t>Gründliche Prüfung neuer Lehren</a:t>
            </a:r>
          </a:p>
          <a:p>
            <a:pPr lvl="1">
              <a:lnSpc>
                <a:spcPct val="150000"/>
              </a:lnSpc>
              <a:buFont typeface="Wingdings" panose="05000000000000000000" pitchFamily="2" charset="2"/>
              <a:buChar char="Ø"/>
            </a:pPr>
            <a:r>
              <a:rPr lang="de-DE" sz="1800" kern="0" dirty="0">
                <a:ln w="6350">
                  <a:noFill/>
                </a:ln>
                <a:latin typeface="Noto Sans" panose="020B0502040504020204"/>
              </a:rPr>
              <a:t>„Neues Licht“ kann nicht die bewährten, biblischen Wahrheiten verdrängen</a:t>
            </a:r>
          </a:p>
          <a:p>
            <a:pPr lvl="1">
              <a:lnSpc>
                <a:spcPct val="150000"/>
              </a:lnSpc>
              <a:buFont typeface="Wingdings" panose="05000000000000000000" pitchFamily="2" charset="2"/>
              <a:buChar char="Ø"/>
            </a:pPr>
            <a:r>
              <a:rPr lang="de-DE" sz="1800" kern="0" dirty="0">
                <a:ln w="6350">
                  <a:noFill/>
                </a:ln>
                <a:latin typeface="Noto Sans" panose="020B0502040504020204"/>
              </a:rPr>
              <a:t>Aufstehen und Eintreten für die STA-Grundwahrheiten</a:t>
            </a:r>
          </a:p>
          <a:p>
            <a:pPr lvl="1">
              <a:lnSpc>
                <a:spcPct val="150000"/>
              </a:lnSpc>
              <a:buFont typeface="Wingdings" panose="05000000000000000000" pitchFamily="2" charset="2"/>
              <a:buChar char="Ø"/>
            </a:pPr>
            <a:r>
              <a:rPr lang="de-DE" sz="1800" kern="0" dirty="0">
                <a:ln w="6350">
                  <a:noFill/>
                </a:ln>
                <a:latin typeface="Noto Sans" panose="020B0502040504020204"/>
              </a:rPr>
              <a:t>Gott vertrauen, besonders dann, wenn es unsere Einflussmöglichkeiten  übersteigt</a:t>
            </a:r>
          </a:p>
          <a:p>
            <a:pPr marL="0" indent="0">
              <a:lnSpc>
                <a:spcPct val="150000"/>
              </a:lnSpc>
              <a:buNone/>
            </a:pPr>
            <a:endParaRPr lang="de-DE" dirty="0"/>
          </a:p>
        </p:txBody>
      </p:sp>
    </p:spTree>
    <p:extLst>
      <p:ext uri="{BB962C8B-B14F-4D97-AF65-F5344CB8AC3E}">
        <p14:creationId xmlns:p14="http://schemas.microsoft.com/office/powerpoint/2010/main" val="1347266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E986A-854B-44DA-9697-E8EE81FA049A}"/>
              </a:ext>
            </a:extLst>
          </p:cNvPr>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dirty="0"/>
          </a:p>
        </p:txBody>
      </p:sp>
      <p:sp>
        <p:nvSpPr>
          <p:cNvPr id="5" name="Inhaltsplatzhalter 4">
            <a:extLst>
              <a:ext uri="{FF2B5EF4-FFF2-40B4-BE49-F238E27FC236}">
                <a16:creationId xmlns:a16="http://schemas.microsoft.com/office/drawing/2014/main" id="{E5D584F6-4D2F-4BD1-8165-8680B4A9CA69}"/>
              </a:ext>
            </a:extLst>
          </p:cNvPr>
          <p:cNvSpPr>
            <a:spLocks noGrp="1"/>
          </p:cNvSpPr>
          <p:nvPr>
            <p:ph idx="1"/>
          </p:nvPr>
        </p:nvSpPr>
        <p:spPr>
          <a:xfrm>
            <a:off x="600000" y="2852936"/>
            <a:ext cx="9134805" cy="2304256"/>
          </a:xfrm>
        </p:spPr>
        <p:txBody>
          <a:bodyPr>
            <a:normAutofit/>
          </a:bodyPr>
          <a:lstStyle/>
          <a:p>
            <a:pPr marL="357188" lvl="1" indent="9525" algn="ctr">
              <a:lnSpc>
                <a:spcPct val="150000"/>
              </a:lnSpc>
              <a:spcBef>
                <a:spcPts val="0"/>
              </a:spcBef>
              <a:buNone/>
              <a:defRPr/>
            </a:pPr>
            <a:r>
              <a:rPr kumimoji="0" lang="de-DE" sz="2000" b="1" i="0" u="none" strike="noStrike" kern="0" cap="none" spc="0" normalizeH="0" baseline="0" noProof="0" dirty="0">
                <a:ln w="6350">
                  <a:noFill/>
                </a:ln>
                <a:effectLst/>
                <a:uLnTx/>
                <a:uFillTx/>
                <a:latin typeface="Noto Sans" panose="020B0502040504020204"/>
              </a:rPr>
              <a:t>5T 136</a:t>
            </a:r>
            <a:endParaRPr kumimoji="0" lang="de-DE" sz="2000" b="0" i="0" u="none" strike="noStrike" kern="0" cap="none" spc="0" normalizeH="0" baseline="0" noProof="0" dirty="0">
              <a:ln w="6350">
                <a:noFill/>
              </a:ln>
              <a:effectLst/>
              <a:uLnTx/>
              <a:uFillTx/>
              <a:latin typeface="Noto Sans" panose="020B0502040504020204"/>
            </a:endParaRPr>
          </a:p>
          <a:p>
            <a:pPr marL="357188" marR="0" lvl="1" indent="9525" algn="ctr" defTabSz="914400" rtl="0" eaLnBrk="1" fontAlgn="auto" latinLnBrk="0" hangingPunct="1">
              <a:lnSpc>
                <a:spcPct val="150000"/>
              </a:lnSpc>
              <a:spcBef>
                <a:spcPts val="0"/>
              </a:spcBef>
              <a:spcAft>
                <a:spcPts val="0"/>
              </a:spcAft>
              <a:buClrTx/>
              <a:buSzTx/>
              <a:buFontTx/>
              <a:buNone/>
              <a:tabLst/>
              <a:defRPr/>
            </a:pPr>
            <a:r>
              <a:rPr kumimoji="0" lang="de-DE" sz="2000" b="0" i="0" u="none" strike="noStrike" kern="0" cap="none" spc="0" normalizeH="0" baseline="0" noProof="0" dirty="0">
                <a:ln w="6350">
                  <a:noFill/>
                </a:ln>
                <a:effectLst/>
                <a:uLnTx/>
                <a:uFillTx/>
                <a:latin typeface="Noto Sans" panose="020B0502040504020204"/>
              </a:rPr>
              <a:t>Für Wahrheit und Gerechtigkeit einzustehen, wenn uns die Mehrheit im Stich lässt, die Schlachten des Herrn auszufechten, wenn es nur wenige Kämpfer gibt – das wird unsere Prüfung sein.</a:t>
            </a:r>
          </a:p>
        </p:txBody>
      </p:sp>
    </p:spTree>
    <p:extLst>
      <p:ext uri="{BB962C8B-B14F-4D97-AF65-F5344CB8AC3E}">
        <p14:creationId xmlns:p14="http://schemas.microsoft.com/office/powerpoint/2010/main" val="387163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1" y="1628800"/>
            <a:ext cx="8808368"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lvl="1">
              <a:lnSpc>
                <a:spcPct val="150000"/>
              </a:lnSpc>
            </a:pPr>
            <a:endParaRPr lang="de-DE" sz="700" kern="0" dirty="0">
              <a:ln w="6350">
                <a:noFill/>
              </a:ln>
              <a:latin typeface="Noto Sans" panose="020B0502040504020204"/>
            </a:endParaRPr>
          </a:p>
          <a:p>
            <a:pPr marL="457200" lvl="1" indent="0">
              <a:lnSpc>
                <a:spcPct val="150000"/>
              </a:lnSpc>
              <a:buNone/>
            </a:pPr>
            <a:r>
              <a:rPr lang="de-DE" sz="2000" b="1" kern="0" dirty="0">
                <a:ln w="6350">
                  <a:noFill/>
                </a:ln>
                <a:latin typeface="Noto Sans" panose="020B0502040504020204"/>
              </a:rPr>
              <a:t>Ellen White zum Pantheismus-Problem:</a:t>
            </a:r>
          </a:p>
          <a:p>
            <a:pPr lvl="1">
              <a:lnSpc>
                <a:spcPct val="150000"/>
              </a:lnSpc>
            </a:pPr>
            <a:endParaRPr lang="de-DE" sz="700" kern="0" dirty="0">
              <a:ln w="6350">
                <a:noFill/>
              </a:ln>
              <a:latin typeface="Noto Sans" panose="020B0502040504020204"/>
            </a:endParaRPr>
          </a:p>
          <a:p>
            <a:pPr marL="457200" lvl="1" indent="0">
              <a:lnSpc>
                <a:spcPct val="150000"/>
              </a:lnSpc>
              <a:buNone/>
            </a:pPr>
            <a:r>
              <a:rPr lang="de-DE" sz="1800" b="1" kern="0" dirty="0" err="1">
                <a:ln w="6350">
                  <a:noFill/>
                </a:ln>
                <a:latin typeface="Noto Sans" panose="020B0502040504020204"/>
              </a:rPr>
              <a:t>SpM</a:t>
            </a:r>
            <a:r>
              <a:rPr lang="de-DE" sz="1800" b="1" kern="0" dirty="0">
                <a:ln w="6350">
                  <a:noFill/>
                </a:ln>
                <a:latin typeface="Noto Sans" panose="020B0502040504020204"/>
              </a:rPr>
              <a:t> 324 (1903): </a:t>
            </a:r>
            <a:r>
              <a:rPr lang="de-DE" sz="1800" kern="0" dirty="0">
                <a:ln w="6350">
                  <a:noFill/>
                </a:ln>
                <a:latin typeface="Noto Sans" panose="020B0502040504020204"/>
              </a:rPr>
              <a:t>Die neuen Theorien in Bezug auf Gott und Christus, wie sie in </a:t>
            </a:r>
            <a:r>
              <a:rPr lang="de-DE" sz="1800" i="1" kern="0" dirty="0">
                <a:ln w="6350">
                  <a:noFill/>
                </a:ln>
                <a:latin typeface="Noto Sans" panose="020B0502040504020204"/>
              </a:rPr>
              <a:t>„The Living Temple“ </a:t>
            </a:r>
            <a:r>
              <a:rPr lang="de-DE" sz="1800" kern="0" dirty="0">
                <a:ln w="6350">
                  <a:noFill/>
                </a:ln>
                <a:latin typeface="Noto Sans" panose="020B0502040504020204"/>
              </a:rPr>
              <a:t>veröffentlicht wurden, befinden sich </a:t>
            </a:r>
            <a:r>
              <a:rPr lang="de-DE" sz="1800" b="1" i="1" kern="0" dirty="0">
                <a:ln w="6350">
                  <a:noFill/>
                </a:ln>
                <a:latin typeface="Noto Sans" panose="020B0502040504020204"/>
              </a:rPr>
              <a:t>nicht</a:t>
            </a:r>
            <a:r>
              <a:rPr lang="de-DE" sz="1800" kern="0" dirty="0">
                <a:ln w="6350">
                  <a:noFill/>
                </a:ln>
                <a:latin typeface="Noto Sans" panose="020B0502040504020204"/>
              </a:rPr>
              <a:t> in Übereinstimmung mit den Lehren Christi. Der Herr Jesus kam auf diese Welt, um den Vater zu repräsentieren. Er stellte </a:t>
            </a:r>
            <a:r>
              <a:rPr lang="de-DE" sz="1800" u="sng" kern="0" dirty="0">
                <a:ln w="6350">
                  <a:noFill/>
                </a:ln>
                <a:latin typeface="Noto Sans" panose="020B0502040504020204"/>
              </a:rPr>
              <a:t>Gott nicht als eine Essenz</a:t>
            </a:r>
            <a:r>
              <a:rPr lang="de-DE" sz="1800" kern="0" dirty="0">
                <a:ln w="6350">
                  <a:noFill/>
                </a:ln>
                <a:latin typeface="Noto Sans" panose="020B0502040504020204"/>
              </a:rPr>
              <a:t> dar, die die Natur durchdringt, sondern als </a:t>
            </a:r>
            <a:r>
              <a:rPr lang="de-DE" sz="1800" u="sng" kern="0" dirty="0">
                <a:ln w="6350">
                  <a:noFill/>
                </a:ln>
                <a:latin typeface="Noto Sans" panose="020B0502040504020204"/>
              </a:rPr>
              <a:t>ein persönliches Wesen</a:t>
            </a:r>
            <a:r>
              <a:rPr lang="de-DE" sz="1800" kern="0" dirty="0">
                <a:ln w="6350">
                  <a:noFill/>
                </a:ln>
                <a:latin typeface="Noto Sans" panose="020B0502040504020204"/>
              </a:rPr>
              <a:t>. Christen sollten bedenken, dass Gott ganz genauso eine </a:t>
            </a:r>
            <a:r>
              <a:rPr lang="de-DE" sz="1800" u="sng" kern="0" dirty="0">
                <a:ln w="6350">
                  <a:noFill/>
                </a:ln>
                <a:latin typeface="Noto Sans" panose="020B0502040504020204"/>
              </a:rPr>
              <a:t>Persönlichkeit</a:t>
            </a:r>
            <a:r>
              <a:rPr lang="de-DE" sz="1800" kern="0" dirty="0">
                <a:ln w="6350">
                  <a:noFill/>
                </a:ln>
                <a:latin typeface="Noto Sans" panose="020B0502040504020204"/>
              </a:rPr>
              <a:t> besitzt wie Christus.</a:t>
            </a:r>
          </a:p>
          <a:p>
            <a:pPr marL="0" indent="0">
              <a:buNone/>
            </a:pPr>
            <a:endParaRPr lang="de-DE" sz="1800" dirty="0"/>
          </a:p>
        </p:txBody>
      </p:sp>
    </p:spTree>
    <p:extLst>
      <p:ext uri="{BB962C8B-B14F-4D97-AF65-F5344CB8AC3E}">
        <p14:creationId xmlns:p14="http://schemas.microsoft.com/office/powerpoint/2010/main" val="147448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lvl="1">
              <a:lnSpc>
                <a:spcPct val="150000"/>
              </a:lnSpc>
            </a:pPr>
            <a:endParaRPr lang="de-DE" sz="700" kern="0" dirty="0">
              <a:ln w="6350">
                <a:noFill/>
              </a:ln>
              <a:latin typeface="Noto Sans" panose="020B0502040504020204"/>
            </a:endParaRPr>
          </a:p>
          <a:p>
            <a:pPr marL="457200" lvl="1" indent="0">
              <a:lnSpc>
                <a:spcPct val="150000"/>
              </a:lnSpc>
              <a:buNone/>
            </a:pPr>
            <a:r>
              <a:rPr lang="de-DE" sz="2000" b="1" kern="0" dirty="0">
                <a:ln w="6350">
                  <a:noFill/>
                </a:ln>
                <a:latin typeface="Noto Sans" panose="020B0502040504020204"/>
              </a:rPr>
              <a:t>Ellen White zum Pantheismus-Problem:</a:t>
            </a:r>
          </a:p>
          <a:p>
            <a:pPr lvl="1">
              <a:lnSpc>
                <a:spcPct val="150000"/>
              </a:lnSpc>
            </a:pPr>
            <a:endParaRPr lang="de-DE" sz="700" kern="0" dirty="0">
              <a:ln w="6350">
                <a:noFill/>
              </a:ln>
              <a:latin typeface="Noto Sans" panose="020B0502040504020204"/>
            </a:endParaRPr>
          </a:p>
          <a:p>
            <a:pPr marL="457200" lvl="1" indent="0">
              <a:lnSpc>
                <a:spcPct val="150000"/>
              </a:lnSpc>
              <a:buNone/>
            </a:pPr>
            <a:r>
              <a:rPr lang="de-DE" sz="1800" b="1" kern="0" dirty="0" err="1">
                <a:ln w="6350">
                  <a:noFill/>
                </a:ln>
                <a:latin typeface="Noto Sans" panose="020B0502040504020204"/>
              </a:rPr>
              <a:t>SpT“B</a:t>
            </a:r>
            <a:r>
              <a:rPr lang="de-DE" sz="1800" b="1" kern="0" dirty="0">
                <a:ln w="6350">
                  <a:noFill/>
                </a:ln>
                <a:latin typeface="Noto Sans" panose="020B0502040504020204"/>
              </a:rPr>
              <a:t>“ 7 (1905), 62: </a:t>
            </a:r>
            <a:r>
              <a:rPr lang="de-DE" sz="1800" kern="0" dirty="0">
                <a:ln w="6350">
                  <a:noFill/>
                </a:ln>
                <a:latin typeface="Noto Sans" panose="020B0502040504020204"/>
              </a:rPr>
              <a:t>Es gibt </a:t>
            </a:r>
            <a:r>
              <a:rPr lang="de-DE" sz="1800" u="sng" kern="0" dirty="0">
                <a:ln w="6350">
                  <a:noFill/>
                </a:ln>
                <a:latin typeface="Noto Sans" panose="020B0502040504020204"/>
              </a:rPr>
              <a:t>drei lebendige Personen</a:t>
            </a:r>
            <a:r>
              <a:rPr lang="de-DE" sz="1800" kern="0" dirty="0">
                <a:ln w="6350">
                  <a:noFill/>
                </a:ln>
                <a:latin typeface="Noto Sans" panose="020B0502040504020204"/>
              </a:rPr>
              <a:t> des himmlischen </a:t>
            </a:r>
            <a:r>
              <a:rPr lang="de-DE" sz="1800" u="sng" kern="0" dirty="0">
                <a:ln w="6350">
                  <a:noFill/>
                </a:ln>
                <a:latin typeface="Noto Sans" panose="020B0502040504020204"/>
              </a:rPr>
              <a:t>Trios</a:t>
            </a:r>
            <a:r>
              <a:rPr lang="de-DE" sz="1800" kern="0" dirty="0">
                <a:ln w="6350">
                  <a:noFill/>
                </a:ln>
                <a:latin typeface="Noto Sans" panose="020B0502040504020204"/>
              </a:rPr>
              <a:t>. In dem Namen dieser drei großen Mächte – der Vater, der Sohn und der Heilige Geist – werden diejenigen, die Christus durch lebendigen Glauben annehmen, getauft und diese Mächte werden mit den gehorsamen Untertanen des Himmels in ihren Bemühungen zusammenwirken, um das neue Leben in Christus zu leben.</a:t>
            </a:r>
          </a:p>
          <a:p>
            <a:pPr marL="0" indent="0">
              <a:buNone/>
            </a:pPr>
            <a:endParaRPr lang="de-DE" sz="1800" dirty="0"/>
          </a:p>
        </p:txBody>
      </p:sp>
    </p:spTree>
    <p:extLst>
      <p:ext uri="{BB962C8B-B14F-4D97-AF65-F5344CB8AC3E}">
        <p14:creationId xmlns:p14="http://schemas.microsoft.com/office/powerpoint/2010/main" val="213341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lvl="1">
              <a:lnSpc>
                <a:spcPct val="150000"/>
              </a:lnSpc>
            </a:pPr>
            <a:endParaRPr lang="de-DE" sz="10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Die gleichen spiritualistischen Ansichten, die es unter den Milleriten nach 1844 gab: </a:t>
            </a:r>
            <a:r>
              <a:rPr lang="de-DE" sz="1600" b="1" kern="0" dirty="0">
                <a:ln w="6350">
                  <a:noFill/>
                </a:ln>
                <a:latin typeface="Noto Sans" panose="020B0502040504020204"/>
              </a:rPr>
              <a:t>1SM 203:</a:t>
            </a:r>
            <a:r>
              <a:rPr lang="de-DE" sz="1600" kern="0" dirty="0">
                <a:ln w="6350">
                  <a:noFill/>
                </a:ln>
                <a:latin typeface="Noto Sans" panose="020B0502040504020204"/>
              </a:rPr>
              <a:t> Ich erkannte [in </a:t>
            </a:r>
            <a:r>
              <a:rPr lang="de-DE" sz="1600" i="1" kern="0" dirty="0">
                <a:ln w="6350">
                  <a:noFill/>
                </a:ln>
                <a:latin typeface="Noto Sans" panose="020B0502040504020204"/>
              </a:rPr>
              <a:t>The Living Temple</a:t>
            </a:r>
            <a:r>
              <a:rPr lang="de-DE" sz="1600" kern="0" dirty="0">
                <a:ln w="6350">
                  <a:noFill/>
                </a:ln>
                <a:latin typeface="Noto Sans" panose="020B0502040504020204"/>
              </a:rPr>
              <a:t>] genau die gleichen Ansichten, vor denen ich in den frühen Tagen meiner Arbeit [als Prophetin] zu warnen gebeten wurde</a:t>
            </a:r>
            <a:r>
              <a:rPr lang="en-US" sz="1600" kern="0" dirty="0">
                <a:ln w="6350">
                  <a:noFill/>
                </a:ln>
                <a:latin typeface="Noto Sans" panose="020B0502040504020204"/>
              </a:rPr>
              <a:t>.</a:t>
            </a:r>
            <a:endParaRPr lang="de-DE" sz="1600" kern="0" dirty="0">
              <a:ln w="6350">
                <a:noFill/>
              </a:ln>
              <a:latin typeface="Noto Sans" panose="020B0502040504020204"/>
            </a:endParaRPr>
          </a:p>
          <a:p>
            <a:pPr lvl="1">
              <a:lnSpc>
                <a:spcPct val="150000"/>
              </a:lnSpc>
            </a:pPr>
            <a:endParaRPr lang="de-DE" sz="10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b="1" kern="0" dirty="0">
                <a:ln w="6350">
                  <a:noFill/>
                </a:ln>
                <a:latin typeface="Noto Sans" panose="020B0502040504020204"/>
              </a:rPr>
              <a:t>Was war das Problem damals (1845/6)?</a:t>
            </a:r>
          </a:p>
          <a:p>
            <a:pPr marL="808038" lvl="2" indent="-225425">
              <a:lnSpc>
                <a:spcPct val="150000"/>
              </a:lnSpc>
              <a:buNone/>
            </a:pPr>
            <a:r>
              <a:rPr lang="de-DE" sz="1600" kern="0" dirty="0">
                <a:ln w="6350">
                  <a:noFill/>
                </a:ln>
                <a:latin typeface="Noto Sans" panose="020B0502040504020204"/>
              </a:rPr>
              <a:t>	1845/46, gab es einen Zweig der Milleriten, der behauptete, dass Jesus geistig bereits am 22.10.1844 wiedergekommen sei. Dazu vergeistigten sie die Auferstehung, den Himmel, das neue Jerusalem, die neue Erde, sowie Gott-Vater und Jesus Christus als unpersönliche Wesen/Kräfte.</a:t>
            </a:r>
          </a:p>
        </p:txBody>
      </p:sp>
    </p:spTree>
    <p:extLst>
      <p:ext uri="{BB962C8B-B14F-4D97-AF65-F5344CB8AC3E}">
        <p14:creationId xmlns:p14="http://schemas.microsoft.com/office/powerpoint/2010/main" val="1332207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endParaRPr lang="de-DE" sz="2200" i="1" kern="0" dirty="0">
              <a:ln w="6350">
                <a:noFill/>
              </a:ln>
              <a:latin typeface="Noto Sans" panose="020B0502040504020204"/>
            </a:endParaRPr>
          </a:p>
          <a:p>
            <a:pPr>
              <a:lnSpc>
                <a:spcPct val="150000"/>
              </a:lnSpc>
            </a:pPr>
            <a:endParaRPr lang="de-DE" sz="800" kern="0" dirty="0">
              <a:ln w="6350">
                <a:noFill/>
              </a:ln>
              <a:latin typeface="Noto Sans" panose="020B0502040504020204"/>
            </a:endParaRPr>
          </a:p>
          <a:p>
            <a:pPr marL="0" indent="0">
              <a:lnSpc>
                <a:spcPct val="150000"/>
              </a:lnSpc>
              <a:buNone/>
            </a:pPr>
            <a:r>
              <a:rPr lang="de-DE" sz="1600" kern="0" dirty="0">
                <a:ln w="6350">
                  <a:noFill/>
                </a:ln>
                <a:latin typeface="Noto Sans" panose="020B0502040504020204"/>
              </a:rPr>
              <a:t>Auch </a:t>
            </a:r>
            <a:r>
              <a:rPr lang="de-DE" sz="1600" b="1" i="1" kern="0" dirty="0">
                <a:ln w="6350">
                  <a:noFill/>
                </a:ln>
                <a:latin typeface="Noto Sans" panose="020B0502040504020204"/>
              </a:rPr>
              <a:t>James White </a:t>
            </a:r>
            <a:r>
              <a:rPr lang="de-DE" sz="1600" kern="0" dirty="0">
                <a:ln w="6350">
                  <a:noFill/>
                </a:ln>
                <a:latin typeface="Noto Sans" panose="020B0502040504020204"/>
              </a:rPr>
              <a:t>war dagegen, „dass die Existenz des Vaters und des Sohnes als </a:t>
            </a:r>
            <a:r>
              <a:rPr lang="de-DE" sz="1600" b="1" i="1" kern="0" dirty="0">
                <a:ln w="6350">
                  <a:noFill/>
                </a:ln>
                <a:latin typeface="Noto Sans" panose="020B0502040504020204"/>
              </a:rPr>
              <a:t>zwei unterschiedliche, buchstäbliche, spürbare Personen </a:t>
            </a:r>
            <a:r>
              <a:rPr lang="de-DE" sz="1600" u="sng" kern="0" dirty="0">
                <a:ln w="6350">
                  <a:noFill/>
                </a:ln>
                <a:latin typeface="Noto Sans" panose="020B0502040504020204"/>
              </a:rPr>
              <a:t>hinwegspiritualisiert</a:t>
            </a:r>
            <a:r>
              <a:rPr lang="de-DE" sz="1600" kern="0" dirty="0">
                <a:ln w="6350">
                  <a:noFill/>
                </a:ln>
                <a:latin typeface="Noto Sans" panose="020B0502040504020204"/>
              </a:rPr>
              <a:t>“ wird. (James White, </a:t>
            </a:r>
            <a:r>
              <a:rPr lang="de-DE" sz="1600" i="1" kern="0" dirty="0">
                <a:ln w="6350">
                  <a:noFill/>
                </a:ln>
                <a:latin typeface="Noto Sans" panose="020B0502040504020204"/>
              </a:rPr>
              <a:t>Day-Star</a:t>
            </a:r>
            <a:r>
              <a:rPr lang="de-DE" sz="1600" kern="0" dirty="0">
                <a:ln w="6350">
                  <a:noFill/>
                </a:ln>
                <a:latin typeface="Noto Sans" panose="020B0502040504020204"/>
              </a:rPr>
              <a:t> (24.01.1846), 25)</a:t>
            </a:r>
          </a:p>
          <a:p>
            <a:pPr marL="0" lvl="0" indent="0">
              <a:lnSpc>
                <a:spcPct val="150000"/>
              </a:lnSpc>
              <a:buNone/>
            </a:pPr>
            <a:endParaRPr lang="en-US" sz="1600" kern="0" dirty="0">
              <a:ln w="6350">
                <a:noFill/>
              </a:ln>
              <a:latin typeface="Noto Sans" panose="020B0502040504020204"/>
            </a:endParaRPr>
          </a:p>
          <a:p>
            <a:pPr marL="0" lvl="0" indent="0">
              <a:lnSpc>
                <a:spcPct val="150000"/>
              </a:lnSpc>
              <a:buNone/>
            </a:pPr>
            <a:r>
              <a:rPr lang="en-US" sz="1600" kern="0" dirty="0">
                <a:ln w="6350">
                  <a:noFill/>
                </a:ln>
                <a:latin typeface="Noto Sans" panose="020B0502040504020204"/>
              </a:rPr>
              <a:t>1846 </a:t>
            </a:r>
            <a:r>
              <a:rPr lang="en-US" sz="1600" kern="0" dirty="0" err="1">
                <a:ln w="6350">
                  <a:noFill/>
                </a:ln>
                <a:latin typeface="Noto Sans" panose="020B0502040504020204"/>
              </a:rPr>
              <a:t>wurde</a:t>
            </a:r>
            <a:r>
              <a:rPr lang="en-US" sz="1600" kern="0" dirty="0">
                <a:ln w="6350">
                  <a:noFill/>
                </a:ln>
                <a:latin typeface="Noto Sans" panose="020B0502040504020204"/>
              </a:rPr>
              <a:t> Ellen White extra die </a:t>
            </a:r>
            <a:r>
              <a:rPr lang="en-US" sz="1600" kern="0" dirty="0" err="1">
                <a:ln w="6350">
                  <a:noFill/>
                </a:ln>
                <a:latin typeface="Noto Sans" panose="020B0502040504020204"/>
              </a:rPr>
              <a:t>Persönlichkeit</a:t>
            </a:r>
            <a:r>
              <a:rPr lang="en-US" sz="1600" kern="0" dirty="0">
                <a:ln w="6350">
                  <a:noFill/>
                </a:ln>
                <a:latin typeface="Noto Sans" panose="020B0502040504020204"/>
              </a:rPr>
              <a:t> Gott-</a:t>
            </a:r>
            <a:r>
              <a:rPr lang="en-US" sz="1600" kern="0" dirty="0" err="1">
                <a:ln w="6350">
                  <a:noFill/>
                </a:ln>
                <a:latin typeface="Noto Sans" panose="020B0502040504020204"/>
              </a:rPr>
              <a:t>Vaters</a:t>
            </a:r>
            <a:r>
              <a:rPr lang="en-US" sz="1600" kern="0" dirty="0">
                <a:ln w="6350">
                  <a:noFill/>
                </a:ln>
                <a:latin typeface="Noto Sans" panose="020B0502040504020204"/>
              </a:rPr>
              <a:t> </a:t>
            </a:r>
            <a:r>
              <a:rPr lang="en-US" sz="1600" kern="0" dirty="0" err="1">
                <a:ln w="6350">
                  <a:noFill/>
                </a:ln>
                <a:latin typeface="Noto Sans" panose="020B0502040504020204"/>
              </a:rPr>
              <a:t>sowie</a:t>
            </a:r>
            <a:r>
              <a:rPr lang="en-US" sz="1600" kern="0" dirty="0">
                <a:ln w="6350">
                  <a:noFill/>
                </a:ln>
                <a:latin typeface="Noto Sans" panose="020B0502040504020204"/>
              </a:rPr>
              <a:t> Jesu in </a:t>
            </a:r>
            <a:r>
              <a:rPr lang="en-US" sz="1600" kern="0" dirty="0" err="1">
                <a:ln w="6350">
                  <a:noFill/>
                </a:ln>
                <a:latin typeface="Noto Sans" panose="020B0502040504020204"/>
              </a:rPr>
              <a:t>einer</a:t>
            </a:r>
            <a:r>
              <a:rPr lang="en-US" sz="1600" kern="0" dirty="0">
                <a:ln w="6350">
                  <a:noFill/>
                </a:ln>
                <a:latin typeface="Noto Sans" panose="020B0502040504020204"/>
              </a:rPr>
              <a:t> Vision </a:t>
            </a:r>
            <a:r>
              <a:rPr lang="en-US" sz="1600" kern="0" dirty="0" err="1">
                <a:ln w="6350">
                  <a:noFill/>
                </a:ln>
                <a:latin typeface="Noto Sans" panose="020B0502040504020204"/>
              </a:rPr>
              <a:t>bestätigt</a:t>
            </a:r>
            <a:r>
              <a:rPr lang="en-US" sz="1600" kern="0" dirty="0">
                <a:ln w="6350">
                  <a:noFill/>
                </a:ln>
                <a:latin typeface="Noto Sans" panose="020B0502040504020204"/>
              </a:rPr>
              <a:t>: </a:t>
            </a:r>
            <a:r>
              <a:rPr lang="de-DE" sz="1600" kern="0" dirty="0">
                <a:ln w="6350">
                  <a:noFill/>
                </a:ln>
                <a:latin typeface="Noto Sans" panose="020B0502040504020204"/>
              </a:rPr>
              <a:t>„Ich sah einen Thron, auf dem der Vater und Sohn saßen. Ich betrachtete die Erscheinung Jesu und bewunderte seine holde Gestalt. Des Vaters Gestalt konnte ich nicht sehen, denn eine Wolke strahlenden Lichtes bedeckte sie. </a:t>
            </a:r>
            <a:r>
              <a:rPr lang="de-DE" sz="1600" u="sng" kern="0" dirty="0">
                <a:ln w="6350">
                  <a:noFill/>
                </a:ln>
                <a:latin typeface="Noto Sans" panose="020B0502040504020204"/>
              </a:rPr>
              <a:t>Ich fragte Jesus, ob sein Vater eine Gestalt habe wie er selbst. Er sagte, dass es so sei</a:t>
            </a:r>
            <a:r>
              <a:rPr lang="de-DE" sz="1600" kern="0" dirty="0">
                <a:ln w="6350">
                  <a:noFill/>
                </a:ln>
                <a:latin typeface="Noto Sans" panose="020B0502040504020204"/>
              </a:rPr>
              <a:t>, aber dass ich ihn nicht sehen könne, denn, so sprach er: ‚Würdest du die Herrlichkeit seiner Person auch nur einmal sehen, würdest du aufhören zu existieren.‘“  (EW 54 = </a:t>
            </a:r>
            <a:r>
              <a:rPr lang="en-US" sz="1600" kern="0" dirty="0">
                <a:ln w="6350">
                  <a:noFill/>
                </a:ln>
                <a:latin typeface="Noto Sans" panose="020B0502040504020204"/>
              </a:rPr>
              <a:t>“Letter From Sister Harmon,” </a:t>
            </a:r>
            <a:r>
              <a:rPr lang="en-US" sz="1600" i="1" kern="0" dirty="0">
                <a:ln w="6350">
                  <a:noFill/>
                </a:ln>
                <a:latin typeface="Noto Sans" panose="020B0502040504020204"/>
              </a:rPr>
              <a:t>Day-Star </a:t>
            </a:r>
            <a:r>
              <a:rPr lang="en-US" sz="1600" kern="0" dirty="0">
                <a:ln w="6350">
                  <a:noFill/>
                </a:ln>
                <a:latin typeface="Noto Sans" panose="020B0502040504020204"/>
              </a:rPr>
              <a:t>(14.03.1846), 7</a:t>
            </a:r>
            <a:r>
              <a:rPr lang="de-DE" sz="1600" kern="0" dirty="0">
                <a:ln w="6350">
                  <a:noFill/>
                </a:ln>
                <a:latin typeface="Noto Sans" panose="020B0502040504020204"/>
              </a:rPr>
              <a:t>)</a:t>
            </a:r>
          </a:p>
          <a:p>
            <a:pPr marL="0" indent="0">
              <a:buNone/>
            </a:pPr>
            <a:endParaRPr lang="de-DE" sz="1800" dirty="0"/>
          </a:p>
        </p:txBody>
      </p:sp>
    </p:spTree>
    <p:extLst>
      <p:ext uri="{BB962C8B-B14F-4D97-AF65-F5344CB8AC3E}">
        <p14:creationId xmlns:p14="http://schemas.microsoft.com/office/powerpoint/2010/main" val="489235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134805" cy="4781631"/>
          </a:xfrm>
          <a:prstGeom prst="rect">
            <a:avLst/>
          </a:prstGeom>
        </p:spPr>
        <p:txBody>
          <a:bodyPr/>
          <a:lstStyle/>
          <a:p>
            <a:pPr marL="0" lvl="0" indent="0">
              <a:lnSpc>
                <a:spcPct val="150000"/>
              </a:lnSpc>
              <a:buNone/>
            </a:pPr>
            <a:r>
              <a:rPr lang="de-DE" sz="2200" b="1" i="1" kern="0" dirty="0">
                <a:ln w="6350">
                  <a:noFill/>
                </a:ln>
                <a:latin typeface="Noto Sans" panose="020B0502040504020204"/>
              </a:rPr>
              <a:t>Die Alpha-Krise (1902-1907)</a:t>
            </a:r>
            <a:endParaRPr lang="de-DE" sz="2200" i="1" kern="0" dirty="0">
              <a:ln w="6350">
                <a:noFill/>
              </a:ln>
              <a:latin typeface="Noto Sans" panose="020B0502040504020204"/>
            </a:endParaRPr>
          </a:p>
          <a:p>
            <a:pPr lvl="0">
              <a:lnSpc>
                <a:spcPct val="150000"/>
              </a:lnSpc>
            </a:pPr>
            <a:endParaRPr lang="de-DE" sz="800" kern="0" dirty="0">
              <a:ln w="6350">
                <a:noFill/>
              </a:ln>
              <a:latin typeface="Lucida Sans"/>
            </a:endParaRPr>
          </a:p>
          <a:p>
            <a:pPr marL="0" lvl="0" indent="0">
              <a:lnSpc>
                <a:spcPct val="150000"/>
              </a:lnSpc>
              <a:buNone/>
            </a:pPr>
            <a:r>
              <a:rPr lang="de-DE" sz="1600" b="1" kern="0" dirty="0">
                <a:ln w="6350">
                  <a:noFill/>
                </a:ln>
                <a:latin typeface="Noto Sans" panose="020B0502040504020204"/>
              </a:rPr>
              <a:t>EW 77:</a:t>
            </a:r>
            <a:r>
              <a:rPr lang="de-DE" sz="1600" kern="0" dirty="0">
                <a:ln w="6350">
                  <a:noFill/>
                </a:ln>
                <a:latin typeface="Noto Sans" panose="020B0502040504020204"/>
              </a:rPr>
              <a:t> Oft habe ich den teuren Jesus gesehen, er ist eine Person. Ich fragte ihn, ob sein Vater eine Person sei und die gleiche Gestalt habe wie er. </a:t>
            </a:r>
            <a:r>
              <a:rPr lang="de-DE" sz="1600" u="sng" kern="0" dirty="0">
                <a:ln w="6350">
                  <a:noFill/>
                </a:ln>
                <a:latin typeface="Noto Sans" panose="020B0502040504020204"/>
              </a:rPr>
              <a:t>Er sagte: „Ich bin das genaue Ebenbild meines Vaters.</a:t>
            </a:r>
            <a:r>
              <a:rPr lang="de-DE" sz="1600" kern="0" dirty="0">
                <a:ln w="6350">
                  <a:noFill/>
                </a:ln>
                <a:latin typeface="Noto Sans" panose="020B0502040504020204"/>
              </a:rPr>
              <a:t>“ Ich habe oft gesehen, dass solche alles </a:t>
            </a:r>
            <a:r>
              <a:rPr lang="de-DE" sz="1600" u="sng" kern="0" dirty="0">
                <a:ln w="6350">
                  <a:noFill/>
                </a:ln>
                <a:latin typeface="Noto Sans" panose="020B0502040504020204"/>
              </a:rPr>
              <a:t>vergeistigenden Ansichten</a:t>
            </a:r>
            <a:r>
              <a:rPr lang="de-DE" sz="1600" kern="0" dirty="0">
                <a:ln w="6350">
                  <a:noFill/>
                </a:ln>
                <a:latin typeface="Noto Sans" panose="020B0502040504020204"/>
              </a:rPr>
              <a:t> alle Herrlichkeit des Himmels wegnehmen, und dass in vielen Gemütern der Thron Davids und die liebliche Gestalt Jesu in dem Feuer des Spiritualismus aufgehen. Ich habe gesehen, dass manche, die in diesen Irrtum gefallen waren, zu dem Lichte der Wahrheit gebracht wurden; aber es wird fast unmöglich für sie sein, ganz von der trügerischen Macht des Spiritualismus loszukommen. Solche sollten gründliche Arbeit tun, indem sie ihre Fehler bekennen und sie für immer lassen.</a:t>
            </a:r>
          </a:p>
        </p:txBody>
      </p:sp>
    </p:spTree>
    <p:extLst>
      <p:ext uri="{BB962C8B-B14F-4D97-AF65-F5344CB8AC3E}">
        <p14:creationId xmlns:p14="http://schemas.microsoft.com/office/powerpoint/2010/main" val="41455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9087" y="552209"/>
            <a:ext cx="9165318" cy="860567"/>
          </a:xfrm>
        </p:spPr>
        <p:txBody>
          <a:bodyPr/>
          <a:lstStyle/>
          <a:p>
            <a:pPr algn="ctr"/>
            <a:r>
              <a:rPr lang="de-DE" sz="2800" b="1" kern="0" dirty="0">
                <a:ln w="6350">
                  <a:noFill/>
                </a:ln>
                <a:effectLst>
                  <a:outerShdw blurRad="38100" dist="38100" dir="2700000" algn="tl">
                    <a:srgbClr val="000000">
                      <a:alpha val="43137"/>
                    </a:srgbClr>
                  </a:outerShdw>
                </a:effectLst>
                <a:latin typeface="Noto Sans" panose="020B0502040504020204"/>
              </a:rPr>
              <a:t>Das Zittern </a:t>
            </a:r>
            <a:br>
              <a:rPr lang="de-DE" sz="2800" b="1" kern="0" dirty="0">
                <a:ln w="6350">
                  <a:noFill/>
                </a:ln>
                <a:effectLst>
                  <a:outerShdw blurRad="38100" dist="38100" dir="2700000" algn="tl">
                    <a:srgbClr val="000000">
                      <a:alpha val="43137"/>
                    </a:srgbClr>
                  </a:outerShdw>
                </a:effectLst>
                <a:latin typeface="Noto Sans" panose="020B0502040504020204"/>
              </a:rPr>
            </a:br>
            <a:r>
              <a:rPr lang="de-DE" sz="2800" b="1" kern="0" dirty="0">
                <a:ln w="6350">
                  <a:noFill/>
                </a:ln>
                <a:effectLst>
                  <a:outerShdw blurRad="38100" dist="38100" dir="2700000" algn="tl">
                    <a:srgbClr val="000000">
                      <a:alpha val="43137"/>
                    </a:srgbClr>
                  </a:outerShdw>
                </a:effectLst>
                <a:latin typeface="Noto Sans" panose="020B0502040504020204"/>
              </a:rPr>
              <a:t>vor dem Omega</a:t>
            </a:r>
            <a:endParaRPr lang="de-DE" sz="2800" b="1" dirty="0">
              <a:effectLst>
                <a:outerShdw blurRad="38100" dist="38100" dir="2700000" algn="tl">
                  <a:srgbClr val="000000">
                    <a:alpha val="43137"/>
                  </a:srgbClr>
                </a:outerShdw>
              </a:effectLst>
            </a:endParaRPr>
          </a:p>
        </p:txBody>
      </p:sp>
      <p:sp>
        <p:nvSpPr>
          <p:cNvPr id="3" name="Inhaltsplatzhalter 2"/>
          <p:cNvSpPr>
            <a:spLocks noGrp="1"/>
          </p:cNvSpPr>
          <p:nvPr>
            <p:ph idx="4294967295"/>
          </p:nvPr>
        </p:nvSpPr>
        <p:spPr>
          <a:xfrm>
            <a:off x="600000" y="1628800"/>
            <a:ext cx="9384432" cy="4781631"/>
          </a:xfrm>
          <a:prstGeom prst="rect">
            <a:avLst/>
          </a:prstGeom>
        </p:spPr>
        <p:txBody>
          <a:bodyPr/>
          <a:lstStyle/>
          <a:p>
            <a:pPr marL="0" indent="0">
              <a:lnSpc>
                <a:spcPct val="150000"/>
              </a:lnSpc>
              <a:buNone/>
            </a:pPr>
            <a:r>
              <a:rPr lang="de-DE" sz="2200" b="1" i="1" kern="0" dirty="0">
                <a:ln w="6350">
                  <a:noFill/>
                </a:ln>
                <a:latin typeface="Noto Sans" panose="020B0502040504020204"/>
              </a:rPr>
              <a:t>Die Alpha-Krise (1902-1907)</a:t>
            </a:r>
          </a:p>
          <a:p>
            <a:pPr lvl="1">
              <a:lnSpc>
                <a:spcPct val="150000"/>
              </a:lnSpc>
            </a:pPr>
            <a:endParaRPr lang="de-DE" sz="1000" kern="0" dirty="0">
              <a:ln w="6350">
                <a:noFill/>
              </a:ln>
              <a:latin typeface="Noto Sans" panose="020B0502040504020204"/>
            </a:endParaRPr>
          </a:p>
          <a:p>
            <a:pPr marL="457200" lvl="1" indent="0">
              <a:lnSpc>
                <a:spcPct val="150000"/>
              </a:lnSpc>
              <a:buNone/>
            </a:pPr>
            <a:r>
              <a:rPr lang="de-DE" sz="1600" kern="0" dirty="0">
                <a:ln w="6350">
                  <a:noFill/>
                </a:ln>
                <a:latin typeface="Noto Sans" panose="020B0502040504020204"/>
              </a:rPr>
              <a:t>Ellen White kannte </a:t>
            </a:r>
            <a:r>
              <a:rPr lang="de-DE" sz="1600" i="1" kern="0" dirty="0">
                <a:ln w="6350">
                  <a:noFill/>
                </a:ln>
                <a:latin typeface="Noto Sans" panose="020B0502040504020204"/>
              </a:rPr>
              <a:t>zwei verschiedene </a:t>
            </a:r>
            <a:r>
              <a:rPr lang="de-DE" sz="1600" kern="0" dirty="0">
                <a:ln w="6350">
                  <a:noFill/>
                </a:ln>
                <a:latin typeface="Noto Sans" panose="020B0502040504020204"/>
              </a:rPr>
              <a:t>Auslegungen der „Dreieinigkeit“:</a:t>
            </a:r>
          </a:p>
          <a:p>
            <a:pPr marL="457200" lvl="1" indent="0">
              <a:lnSpc>
                <a:spcPct val="150000"/>
              </a:lnSpc>
              <a:buNone/>
            </a:pPr>
            <a:endParaRPr lang="de-DE" sz="500" kern="0" dirty="0">
              <a:ln w="6350">
                <a:noFill/>
              </a:ln>
              <a:latin typeface="Noto Sans" panose="020B0502040504020204"/>
            </a:endParaRPr>
          </a:p>
          <a:p>
            <a:pPr marL="1257300" lvl="2" indent="-342900">
              <a:lnSpc>
                <a:spcPct val="150000"/>
              </a:lnSpc>
              <a:buFont typeface="+mj-lt"/>
              <a:buAutoNum type="arabicParenBoth"/>
            </a:pPr>
            <a:r>
              <a:rPr lang="de-DE" sz="1600" kern="0" dirty="0">
                <a:ln w="6350">
                  <a:noFill/>
                </a:ln>
                <a:latin typeface="Noto Sans" panose="020B0502040504020204"/>
              </a:rPr>
              <a:t>Eine falsche (spiritualistische): Gott ist unpersönlich, fern, unnahbar, eine Kraft, aber keine wirkliche Person mit echter Gestalt</a:t>
            </a:r>
          </a:p>
          <a:p>
            <a:pPr marL="1257300" lvl="2" indent="-342900">
              <a:lnSpc>
                <a:spcPct val="150000"/>
              </a:lnSpc>
              <a:buFont typeface="+mj-lt"/>
              <a:buAutoNum type="arabicParenBoth"/>
            </a:pPr>
            <a:r>
              <a:rPr lang="de-DE" sz="1600" kern="0" dirty="0">
                <a:ln w="6350">
                  <a:noFill/>
                </a:ln>
                <a:latin typeface="Noto Sans" panose="020B0502040504020204"/>
              </a:rPr>
              <a:t>Eine richtige (biblisch-persönliche), die sie später mit nahezu dogmatischen Aussagen unterstützte</a:t>
            </a:r>
          </a:p>
          <a:p>
            <a:pPr marL="457200" lvl="1" indent="0">
              <a:lnSpc>
                <a:spcPct val="150000"/>
              </a:lnSpc>
              <a:buNone/>
            </a:pPr>
            <a:endParaRPr lang="de-DE" sz="500" kern="0" dirty="0">
              <a:ln w="6350">
                <a:noFill/>
              </a:ln>
              <a:latin typeface="Noto Sans" panose="020B0502040504020204"/>
            </a:endParaRP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Sie verwendete NIE den Ausdruck „</a:t>
            </a:r>
            <a:r>
              <a:rPr lang="de-DE" sz="1600" kern="0" dirty="0" err="1">
                <a:ln w="6350">
                  <a:noFill/>
                </a:ln>
                <a:latin typeface="Noto Sans" panose="020B0502040504020204"/>
              </a:rPr>
              <a:t>trinitiy</a:t>
            </a:r>
            <a:r>
              <a:rPr lang="de-DE" sz="1600" kern="0" dirty="0">
                <a:ln w="6350">
                  <a:noFill/>
                </a:ln>
                <a:latin typeface="Noto Sans" panose="020B0502040504020204"/>
              </a:rPr>
              <a:t>“ („Dreieinigkeit“), gewiss um Missverständnisse (wie mit Kellogg) zu vermeiden.</a:t>
            </a:r>
          </a:p>
          <a:p>
            <a:pPr marL="800100" lvl="1" indent="-342900">
              <a:lnSpc>
                <a:spcPct val="150000"/>
              </a:lnSpc>
              <a:buFont typeface="Wingdings" panose="05000000000000000000" pitchFamily="2" charset="2"/>
              <a:buChar char="Ø"/>
            </a:pPr>
            <a:r>
              <a:rPr lang="de-DE" sz="1600" kern="0" dirty="0">
                <a:ln w="6350">
                  <a:noFill/>
                </a:ln>
                <a:latin typeface="Noto Sans" panose="020B0502040504020204"/>
              </a:rPr>
              <a:t>Sie umgeht jede Nähe zur falschen (spiritualistischen) Trinitäts-Auffassung</a:t>
            </a:r>
          </a:p>
        </p:txBody>
      </p:sp>
    </p:spTree>
    <p:extLst>
      <p:ext uri="{BB962C8B-B14F-4D97-AF65-F5344CB8AC3E}">
        <p14:creationId xmlns:p14="http://schemas.microsoft.com/office/powerpoint/2010/main" val="183388729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
  <a:themeElements>
    <a:clrScheme name="STA">
      <a:dk1>
        <a:srgbClr val="FFFFFF"/>
      </a:dk1>
      <a:lt1>
        <a:srgbClr val="000000"/>
      </a:lt1>
      <a:dk2>
        <a:srgbClr val="4B207F"/>
      </a:dk2>
      <a:lt2>
        <a:srgbClr val="7F2649"/>
      </a:lt2>
      <a:accent1>
        <a:srgbClr val="E36520"/>
      </a:accent1>
      <a:accent2>
        <a:srgbClr val="448220"/>
      </a:accent2>
      <a:accent3>
        <a:srgbClr val="3E8391"/>
      </a:accent3>
      <a:accent4>
        <a:srgbClr val="003E67"/>
      </a:accent4>
      <a:accent5>
        <a:srgbClr val="4D7549"/>
      </a:accent5>
      <a:accent6>
        <a:srgbClr val="FFA92C"/>
      </a:accent6>
      <a:hlink>
        <a:srgbClr val="00A3DA"/>
      </a:hlink>
      <a:folHlink>
        <a:srgbClr val="006B8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3261</Words>
  <Application>Microsoft Office PowerPoint</Application>
  <PresentationFormat>Breitbild</PresentationFormat>
  <Paragraphs>180</Paragraphs>
  <Slides>31</Slides>
  <Notes>0</Notes>
  <HiddenSlides>1</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31</vt:i4>
      </vt:variant>
    </vt:vector>
  </HeadingPairs>
  <TitlesOfParts>
    <vt:vector size="40" baseType="lpstr">
      <vt:lpstr>Arial</vt:lpstr>
      <vt:lpstr>Calibri</vt:lpstr>
      <vt:lpstr>Calibri Light</vt:lpstr>
      <vt:lpstr>Lucida Sans</vt:lpstr>
      <vt:lpstr>Noto Sans</vt:lpstr>
      <vt:lpstr>Noto Serif</vt:lpstr>
      <vt:lpstr>Wingdings</vt:lpstr>
      <vt:lpstr>Office</vt:lpstr>
      <vt:lpstr>STA</vt:lpstr>
      <vt:lpstr>Adventgemeinde  in der Bedrängnis</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lpstr>Das Zittern  vor dem Omega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Adventgemeinde  in der Bedrängnis</dc:title>
  <dc:creator>René Gehring</dc:creator>
  <cp:lastModifiedBy>René Gehring</cp:lastModifiedBy>
  <cp:revision>5</cp:revision>
  <dcterms:created xsi:type="dcterms:W3CDTF">2022-11-21T12:43:18Z</dcterms:created>
  <dcterms:modified xsi:type="dcterms:W3CDTF">2022-11-26T08:13:32Z</dcterms:modified>
</cp:coreProperties>
</file>