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360" r:id="rId3"/>
    <p:sldId id="362" r:id="rId4"/>
    <p:sldId id="363" r:id="rId5"/>
    <p:sldId id="364" r:id="rId6"/>
    <p:sldId id="365" r:id="rId7"/>
    <p:sldId id="366" r:id="rId8"/>
    <p:sldId id="367" r:id="rId9"/>
    <p:sldId id="368" r:id="rId10"/>
    <p:sldId id="289" r:id="rId11"/>
    <p:sldId id="369" r:id="rId12"/>
    <p:sldId id="370" r:id="rId13"/>
    <p:sldId id="293" r:id="rId14"/>
    <p:sldId id="297" r:id="rId15"/>
    <p:sldId id="295" r:id="rId16"/>
    <p:sldId id="371" r:id="rId17"/>
    <p:sldId id="374" r:id="rId18"/>
    <p:sldId id="372" r:id="rId19"/>
    <p:sldId id="373" r:id="rId2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94" d="100"/>
          <a:sy n="94" d="100"/>
        </p:scale>
        <p:origin x="624" y="3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C4C09A-FAAB-EDA4-FB9A-9EF0365EDF12}"/>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80798795-C327-41C6-55BA-2847A0F3E2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76DAF286-73A0-7196-710F-3A6E1ECAD1D6}"/>
              </a:ext>
            </a:extLst>
          </p:cNvPr>
          <p:cNvSpPr>
            <a:spLocks noGrp="1"/>
          </p:cNvSpPr>
          <p:nvPr>
            <p:ph type="dt" sz="half" idx="10"/>
          </p:nvPr>
        </p:nvSpPr>
        <p:spPr/>
        <p:txBody>
          <a:bodyPr/>
          <a:lstStyle/>
          <a:p>
            <a:fld id="{9BB58597-3A7D-46CB-A23E-9B4FAD6F7E4F}" type="datetimeFigureOut">
              <a:rPr lang="de-DE" smtClean="0"/>
              <a:t>24.11.2022</a:t>
            </a:fld>
            <a:endParaRPr lang="de-DE"/>
          </a:p>
        </p:txBody>
      </p:sp>
      <p:sp>
        <p:nvSpPr>
          <p:cNvPr id="5" name="Fußzeilenplatzhalter 4">
            <a:extLst>
              <a:ext uri="{FF2B5EF4-FFF2-40B4-BE49-F238E27FC236}">
                <a16:creationId xmlns:a16="http://schemas.microsoft.com/office/drawing/2014/main" id="{A87787E0-B178-1B2E-6A20-D70D4073AA2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504FE54-DF4C-B285-1C3C-CE10AFDC07BA}"/>
              </a:ext>
            </a:extLst>
          </p:cNvPr>
          <p:cNvSpPr>
            <a:spLocks noGrp="1"/>
          </p:cNvSpPr>
          <p:nvPr>
            <p:ph type="sldNum" sz="quarter" idx="12"/>
          </p:nvPr>
        </p:nvSpPr>
        <p:spPr/>
        <p:txBody>
          <a:bodyPr/>
          <a:lstStyle/>
          <a:p>
            <a:fld id="{889AFDC0-47D5-4769-BC32-5DE1984F3292}" type="slidenum">
              <a:rPr lang="de-DE" smtClean="0"/>
              <a:t>‹Nr.›</a:t>
            </a:fld>
            <a:endParaRPr lang="de-DE"/>
          </a:p>
        </p:txBody>
      </p:sp>
    </p:spTree>
    <p:extLst>
      <p:ext uri="{BB962C8B-B14F-4D97-AF65-F5344CB8AC3E}">
        <p14:creationId xmlns:p14="http://schemas.microsoft.com/office/powerpoint/2010/main" val="3801039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086C34-10D9-9781-306D-52E16ACA533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DA429D12-9AFD-7156-848B-90FD20CD5B8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53DECEE-6536-EA8C-EAF8-075EBD555BA6}"/>
              </a:ext>
            </a:extLst>
          </p:cNvPr>
          <p:cNvSpPr>
            <a:spLocks noGrp="1"/>
          </p:cNvSpPr>
          <p:nvPr>
            <p:ph type="dt" sz="half" idx="10"/>
          </p:nvPr>
        </p:nvSpPr>
        <p:spPr/>
        <p:txBody>
          <a:bodyPr/>
          <a:lstStyle/>
          <a:p>
            <a:fld id="{9BB58597-3A7D-46CB-A23E-9B4FAD6F7E4F}" type="datetimeFigureOut">
              <a:rPr lang="de-DE" smtClean="0"/>
              <a:t>24.11.2022</a:t>
            </a:fld>
            <a:endParaRPr lang="de-DE"/>
          </a:p>
        </p:txBody>
      </p:sp>
      <p:sp>
        <p:nvSpPr>
          <p:cNvPr id="5" name="Fußzeilenplatzhalter 4">
            <a:extLst>
              <a:ext uri="{FF2B5EF4-FFF2-40B4-BE49-F238E27FC236}">
                <a16:creationId xmlns:a16="http://schemas.microsoft.com/office/drawing/2014/main" id="{B2053493-2037-7E68-7A1A-299DDCC1420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7E55A52-1A69-2C6D-024A-67545C6F7A9B}"/>
              </a:ext>
            </a:extLst>
          </p:cNvPr>
          <p:cNvSpPr>
            <a:spLocks noGrp="1"/>
          </p:cNvSpPr>
          <p:nvPr>
            <p:ph type="sldNum" sz="quarter" idx="12"/>
          </p:nvPr>
        </p:nvSpPr>
        <p:spPr/>
        <p:txBody>
          <a:bodyPr/>
          <a:lstStyle/>
          <a:p>
            <a:fld id="{889AFDC0-47D5-4769-BC32-5DE1984F3292}" type="slidenum">
              <a:rPr lang="de-DE" smtClean="0"/>
              <a:t>‹Nr.›</a:t>
            </a:fld>
            <a:endParaRPr lang="de-DE"/>
          </a:p>
        </p:txBody>
      </p:sp>
    </p:spTree>
    <p:extLst>
      <p:ext uri="{BB962C8B-B14F-4D97-AF65-F5344CB8AC3E}">
        <p14:creationId xmlns:p14="http://schemas.microsoft.com/office/powerpoint/2010/main" val="3755734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35E06DC-8A7F-2D73-8CAB-68553C611FF1}"/>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8BBF97BA-7AE5-C6EC-D0E2-7F8520F22DC0}"/>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26881B1-353D-EBC3-E461-122F63BB0A9A}"/>
              </a:ext>
            </a:extLst>
          </p:cNvPr>
          <p:cNvSpPr>
            <a:spLocks noGrp="1"/>
          </p:cNvSpPr>
          <p:nvPr>
            <p:ph type="dt" sz="half" idx="10"/>
          </p:nvPr>
        </p:nvSpPr>
        <p:spPr/>
        <p:txBody>
          <a:bodyPr/>
          <a:lstStyle/>
          <a:p>
            <a:fld id="{9BB58597-3A7D-46CB-A23E-9B4FAD6F7E4F}" type="datetimeFigureOut">
              <a:rPr lang="de-DE" smtClean="0"/>
              <a:t>24.11.2022</a:t>
            </a:fld>
            <a:endParaRPr lang="de-DE"/>
          </a:p>
        </p:txBody>
      </p:sp>
      <p:sp>
        <p:nvSpPr>
          <p:cNvPr id="5" name="Fußzeilenplatzhalter 4">
            <a:extLst>
              <a:ext uri="{FF2B5EF4-FFF2-40B4-BE49-F238E27FC236}">
                <a16:creationId xmlns:a16="http://schemas.microsoft.com/office/drawing/2014/main" id="{33A4A4D0-F1A4-8F56-343C-1908C49F2C6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533AF7F-834D-9C0F-6250-73E09EAB7D3A}"/>
              </a:ext>
            </a:extLst>
          </p:cNvPr>
          <p:cNvSpPr>
            <a:spLocks noGrp="1"/>
          </p:cNvSpPr>
          <p:nvPr>
            <p:ph type="sldNum" sz="quarter" idx="12"/>
          </p:nvPr>
        </p:nvSpPr>
        <p:spPr/>
        <p:txBody>
          <a:bodyPr/>
          <a:lstStyle/>
          <a:p>
            <a:fld id="{889AFDC0-47D5-4769-BC32-5DE1984F3292}" type="slidenum">
              <a:rPr lang="de-DE" smtClean="0"/>
              <a:t>‹Nr.›</a:t>
            </a:fld>
            <a:endParaRPr lang="de-DE"/>
          </a:p>
        </p:txBody>
      </p:sp>
    </p:spTree>
    <p:extLst>
      <p:ext uri="{BB962C8B-B14F-4D97-AF65-F5344CB8AC3E}">
        <p14:creationId xmlns:p14="http://schemas.microsoft.com/office/powerpoint/2010/main" val="38669967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elblatt 1">
    <p:spTree>
      <p:nvGrpSpPr>
        <p:cNvPr id="1" name=""/>
        <p:cNvGrpSpPr/>
        <p:nvPr/>
      </p:nvGrpSpPr>
      <p:grpSpPr>
        <a:xfrm>
          <a:off x="0" y="0"/>
          <a:ext cx="0" cy="0"/>
          <a:chOff x="0" y="0"/>
          <a:chExt cx="0" cy="0"/>
        </a:xfrm>
      </p:grpSpPr>
      <p:sp>
        <p:nvSpPr>
          <p:cNvPr id="5" name="Rechteck 4"/>
          <p:cNvSpPr/>
          <p:nvPr userDrawn="1"/>
        </p:nvSpPr>
        <p:spPr>
          <a:xfrm flipH="1">
            <a:off x="0" y="0"/>
            <a:ext cx="10464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sz="1800"/>
          </a:p>
        </p:txBody>
      </p:sp>
      <p:pic>
        <p:nvPicPr>
          <p:cNvPr id="8" name="Grafik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96837" y="5805782"/>
            <a:ext cx="647924" cy="581049"/>
          </a:xfrm>
          <a:prstGeom prst="rect">
            <a:avLst/>
          </a:prstGeom>
        </p:spPr>
      </p:pic>
      <p:sp>
        <p:nvSpPr>
          <p:cNvPr id="6" name="Titelplatzhalter 1"/>
          <p:cNvSpPr>
            <a:spLocks noGrp="1"/>
          </p:cNvSpPr>
          <p:nvPr>
            <p:ph type="title" hasCustomPrompt="1"/>
          </p:nvPr>
        </p:nvSpPr>
        <p:spPr>
          <a:xfrm>
            <a:off x="1209057" y="1988840"/>
            <a:ext cx="7838176" cy="1406831"/>
          </a:xfrm>
          <a:prstGeom prst="rect">
            <a:avLst/>
          </a:prstGeom>
          <a:noFill/>
        </p:spPr>
        <p:txBody>
          <a:bodyPr vert="horz" lIns="91440" tIns="45720" rIns="91440" bIns="45720" rtlCol="0" anchor="b" anchorCtr="0">
            <a:normAutofit/>
          </a:bodyPr>
          <a:lstStyle>
            <a:lvl1pPr algn="ctr">
              <a:defRPr sz="4000" b="1" baseline="0">
                <a:solidFill>
                  <a:schemeClr val="tx1"/>
                </a:solidFill>
                <a:latin typeface="Noto Sans" panose="020B0502040504020204" pitchFamily="34" charset="0"/>
              </a:defRPr>
            </a:lvl1pPr>
          </a:lstStyle>
          <a:p>
            <a:r>
              <a:rPr lang="de-DE" dirty="0"/>
              <a:t>Hier ist Platz für den </a:t>
            </a:r>
            <a:br>
              <a:rPr lang="de-DE" dirty="0"/>
            </a:br>
            <a:r>
              <a:rPr lang="de-DE" dirty="0"/>
              <a:t>(mehrzeiligen) Titel</a:t>
            </a:r>
          </a:p>
        </p:txBody>
      </p:sp>
      <p:pic>
        <p:nvPicPr>
          <p:cNvPr id="9" name="Grafik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13291" y="6037680"/>
            <a:ext cx="2021020" cy="349151"/>
          </a:xfrm>
          <a:prstGeom prst="rect">
            <a:avLst/>
          </a:prstGeom>
        </p:spPr>
      </p:pic>
      <p:sp>
        <p:nvSpPr>
          <p:cNvPr id="14" name="Textplatzhalter 2"/>
          <p:cNvSpPr>
            <a:spLocks noGrp="1"/>
          </p:cNvSpPr>
          <p:nvPr>
            <p:ph idx="1" hasCustomPrompt="1"/>
          </p:nvPr>
        </p:nvSpPr>
        <p:spPr>
          <a:xfrm>
            <a:off x="1209057" y="3789040"/>
            <a:ext cx="7838176" cy="1080120"/>
          </a:xfrm>
          <a:prstGeom prst="rect">
            <a:avLst/>
          </a:prstGeom>
        </p:spPr>
        <p:txBody>
          <a:bodyPr vert="horz" lIns="91440" tIns="45720" rIns="91440" bIns="45720" rtlCol="0">
            <a:normAutofit/>
          </a:bodyPr>
          <a:lstStyle>
            <a:lvl1pPr marL="0" indent="0" algn="ctr">
              <a:buNone/>
              <a:defRPr sz="3200" baseline="0">
                <a:solidFill>
                  <a:schemeClr val="tx1"/>
                </a:solidFill>
                <a:latin typeface="Noto Serif" panose="020B0502040504020204" pitchFamily="34" charset="0"/>
              </a:defRPr>
            </a:lvl1pPr>
          </a:lstStyle>
          <a:p>
            <a:pPr lvl="0"/>
            <a:r>
              <a:rPr lang="de-DE" dirty="0"/>
              <a:t>Untertitel hier einfügen</a:t>
            </a:r>
          </a:p>
        </p:txBody>
      </p:sp>
    </p:spTree>
    <p:extLst>
      <p:ext uri="{BB962C8B-B14F-4D97-AF65-F5344CB8AC3E}">
        <p14:creationId xmlns:p14="http://schemas.microsoft.com/office/powerpoint/2010/main" val="30662430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elblatt 2">
    <p:spTree>
      <p:nvGrpSpPr>
        <p:cNvPr id="1" name=""/>
        <p:cNvGrpSpPr/>
        <p:nvPr/>
      </p:nvGrpSpPr>
      <p:grpSpPr>
        <a:xfrm>
          <a:off x="0" y="0"/>
          <a:ext cx="0" cy="0"/>
          <a:chOff x="0" y="0"/>
          <a:chExt cx="0" cy="0"/>
        </a:xfrm>
      </p:grpSpPr>
      <p:sp>
        <p:nvSpPr>
          <p:cNvPr id="5" name="Rechteck 4"/>
          <p:cNvSpPr/>
          <p:nvPr userDrawn="1"/>
        </p:nvSpPr>
        <p:spPr>
          <a:xfrm>
            <a:off x="10464000" y="0"/>
            <a:ext cx="1728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sz="1800"/>
          </a:p>
        </p:txBody>
      </p:sp>
      <p:pic>
        <p:nvPicPr>
          <p:cNvPr id="8" name="Grafik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96837" y="5805782"/>
            <a:ext cx="647924" cy="581049"/>
          </a:xfrm>
          <a:prstGeom prst="rect">
            <a:avLst/>
          </a:prstGeom>
        </p:spPr>
      </p:pic>
      <p:pic>
        <p:nvPicPr>
          <p:cNvPr id="12" name="Grafik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13291" y="6037680"/>
            <a:ext cx="2021020" cy="349150"/>
          </a:xfrm>
          <a:prstGeom prst="rect">
            <a:avLst/>
          </a:prstGeom>
        </p:spPr>
      </p:pic>
      <p:sp>
        <p:nvSpPr>
          <p:cNvPr id="13" name="Titelplatzhalter 1"/>
          <p:cNvSpPr>
            <a:spLocks noGrp="1"/>
          </p:cNvSpPr>
          <p:nvPr>
            <p:ph type="title" hasCustomPrompt="1"/>
          </p:nvPr>
        </p:nvSpPr>
        <p:spPr>
          <a:xfrm>
            <a:off x="1209057" y="1988840"/>
            <a:ext cx="7838176" cy="1406831"/>
          </a:xfrm>
          <a:prstGeom prst="rect">
            <a:avLst/>
          </a:prstGeom>
          <a:noFill/>
        </p:spPr>
        <p:txBody>
          <a:bodyPr vert="horz" lIns="91440" tIns="45720" rIns="91440" bIns="45720" rtlCol="0" anchor="b" anchorCtr="0">
            <a:normAutofit/>
          </a:bodyPr>
          <a:lstStyle>
            <a:lvl1pPr algn="ctr">
              <a:defRPr sz="4000" b="1" baseline="0">
                <a:solidFill>
                  <a:schemeClr val="accent3"/>
                </a:solidFill>
                <a:latin typeface="Noto Sans" panose="020B0502040504020204" pitchFamily="34" charset="0"/>
              </a:defRPr>
            </a:lvl1pPr>
          </a:lstStyle>
          <a:p>
            <a:r>
              <a:rPr lang="de-DE" dirty="0"/>
              <a:t>Hier ist Platz für den </a:t>
            </a:r>
            <a:br>
              <a:rPr lang="de-DE" dirty="0"/>
            </a:br>
            <a:r>
              <a:rPr lang="de-DE" dirty="0"/>
              <a:t>(mehrzeiligen) Titel</a:t>
            </a:r>
          </a:p>
        </p:txBody>
      </p:sp>
      <p:sp>
        <p:nvSpPr>
          <p:cNvPr id="14" name="Textplatzhalter 2"/>
          <p:cNvSpPr>
            <a:spLocks noGrp="1"/>
          </p:cNvSpPr>
          <p:nvPr>
            <p:ph idx="1" hasCustomPrompt="1"/>
          </p:nvPr>
        </p:nvSpPr>
        <p:spPr>
          <a:xfrm>
            <a:off x="1209057" y="3789040"/>
            <a:ext cx="7838176" cy="1080120"/>
          </a:xfrm>
          <a:prstGeom prst="rect">
            <a:avLst/>
          </a:prstGeom>
        </p:spPr>
        <p:txBody>
          <a:bodyPr vert="horz" lIns="91440" tIns="45720" rIns="91440" bIns="45720" rtlCol="0">
            <a:normAutofit/>
          </a:bodyPr>
          <a:lstStyle>
            <a:lvl1pPr marL="0" indent="0" algn="ctr">
              <a:buNone/>
              <a:defRPr sz="3200" baseline="0">
                <a:solidFill>
                  <a:schemeClr val="accent3"/>
                </a:solidFill>
                <a:latin typeface="Noto Serif" panose="020B0502040504020204" pitchFamily="34" charset="0"/>
              </a:defRPr>
            </a:lvl1pPr>
          </a:lstStyle>
          <a:p>
            <a:pPr lvl="0"/>
            <a:r>
              <a:rPr lang="de-DE" dirty="0"/>
              <a:t>Untertitel hier einfügen</a:t>
            </a:r>
          </a:p>
        </p:txBody>
      </p:sp>
    </p:spTree>
    <p:extLst>
      <p:ext uri="{BB962C8B-B14F-4D97-AF65-F5344CB8AC3E}">
        <p14:creationId xmlns:p14="http://schemas.microsoft.com/office/powerpoint/2010/main" val="84649320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el Text">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579087" y="552209"/>
            <a:ext cx="9165318" cy="716551"/>
          </a:xfrm>
          <a:prstGeom prst="rect">
            <a:avLst/>
          </a:prstGeom>
        </p:spPr>
        <p:txBody>
          <a:bodyPr/>
          <a:lstStyle>
            <a:lvl1pPr>
              <a:defRPr sz="3400">
                <a:solidFill>
                  <a:schemeClr val="accent3"/>
                </a:solidFill>
              </a:defRPr>
            </a:lvl1pPr>
          </a:lstStyle>
          <a:p>
            <a:r>
              <a:rPr lang="de-DE" dirty="0"/>
              <a:t>Titel einfügen</a:t>
            </a:r>
            <a:endParaRPr lang="en-US" dirty="0"/>
          </a:p>
        </p:txBody>
      </p:sp>
      <p:sp>
        <p:nvSpPr>
          <p:cNvPr id="9" name="Textplatzhalter 2"/>
          <p:cNvSpPr>
            <a:spLocks noGrp="1"/>
          </p:cNvSpPr>
          <p:nvPr>
            <p:ph idx="1"/>
          </p:nvPr>
        </p:nvSpPr>
        <p:spPr>
          <a:xfrm>
            <a:off x="600000" y="1628800"/>
            <a:ext cx="9134805" cy="4781631"/>
          </a:xfrm>
          <a:prstGeom prst="rect">
            <a:avLst/>
          </a:prstGeom>
        </p:spPr>
        <p:txBody>
          <a:bodyPr vert="horz" lIns="91440" tIns="45720" rIns="91440" bIns="45720" rtlCol="0">
            <a:normAutofit/>
          </a:bodyPr>
          <a:lstStyle>
            <a:lvl1pPr>
              <a:defRPr sz="2800"/>
            </a:lvl1pPr>
            <a:lvl2pPr>
              <a:defRPr sz="2400"/>
            </a:lvl2pPr>
            <a:lvl3pPr>
              <a:defRPr sz="2400"/>
            </a:lvl3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26166286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el, 2 Spalten">
    <p:spTree>
      <p:nvGrpSpPr>
        <p:cNvPr id="1" name=""/>
        <p:cNvGrpSpPr/>
        <p:nvPr/>
      </p:nvGrpSpPr>
      <p:grpSpPr>
        <a:xfrm>
          <a:off x="0" y="0"/>
          <a:ext cx="0" cy="0"/>
          <a:chOff x="0" y="0"/>
          <a:chExt cx="0" cy="0"/>
        </a:xfrm>
      </p:grpSpPr>
      <p:sp>
        <p:nvSpPr>
          <p:cNvPr id="4" name="Inhaltsplatzhalter 2"/>
          <p:cNvSpPr>
            <a:spLocks noGrp="1"/>
          </p:cNvSpPr>
          <p:nvPr>
            <p:ph sz="half" idx="10"/>
          </p:nvPr>
        </p:nvSpPr>
        <p:spPr>
          <a:xfrm>
            <a:off x="600000" y="1628800"/>
            <a:ext cx="4500000" cy="476726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a:t>Formatvorlagen des Textmasters bearbeiten</a:t>
            </a:r>
          </a:p>
          <a:p>
            <a:pPr lvl="1"/>
            <a:r>
              <a:rPr lang="de-DE" dirty="0"/>
              <a:t>Zweite Ebene</a:t>
            </a:r>
          </a:p>
        </p:txBody>
      </p:sp>
      <p:sp>
        <p:nvSpPr>
          <p:cNvPr id="5" name="Inhaltsplatzhalter 3"/>
          <p:cNvSpPr>
            <a:spLocks noGrp="1"/>
          </p:cNvSpPr>
          <p:nvPr>
            <p:ph sz="half" idx="2"/>
          </p:nvPr>
        </p:nvSpPr>
        <p:spPr>
          <a:xfrm>
            <a:off x="5244405" y="1628800"/>
            <a:ext cx="4500000" cy="476726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a:t>Formatvorlagen des Textmasters bearbeiten</a:t>
            </a:r>
          </a:p>
          <a:p>
            <a:pPr lvl="1"/>
            <a:r>
              <a:rPr lang="de-DE" dirty="0"/>
              <a:t>Zweite Ebene</a:t>
            </a:r>
          </a:p>
        </p:txBody>
      </p:sp>
      <p:sp>
        <p:nvSpPr>
          <p:cNvPr id="8" name="Title 9"/>
          <p:cNvSpPr>
            <a:spLocks noGrp="1"/>
          </p:cNvSpPr>
          <p:nvPr>
            <p:ph type="title" hasCustomPrompt="1"/>
          </p:nvPr>
        </p:nvSpPr>
        <p:spPr>
          <a:xfrm>
            <a:off x="579087" y="552209"/>
            <a:ext cx="9165318" cy="716551"/>
          </a:xfrm>
          <a:prstGeom prst="rect">
            <a:avLst/>
          </a:prstGeom>
        </p:spPr>
        <p:txBody>
          <a:bodyPr/>
          <a:lstStyle>
            <a:lvl1pPr>
              <a:defRPr sz="3400">
                <a:solidFill>
                  <a:schemeClr val="accent3"/>
                </a:solidFill>
              </a:defRPr>
            </a:lvl1pPr>
          </a:lstStyle>
          <a:p>
            <a:r>
              <a:rPr lang="de-DE" dirty="0"/>
              <a:t>Vergleich/Gegenüberstellung</a:t>
            </a:r>
            <a:endParaRPr lang="en-US" dirty="0"/>
          </a:p>
        </p:txBody>
      </p:sp>
    </p:spTree>
    <p:extLst>
      <p:ext uri="{BB962C8B-B14F-4D97-AF65-F5344CB8AC3E}">
        <p14:creationId xmlns:p14="http://schemas.microsoft.com/office/powerpoint/2010/main" val="6564434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zentriert">
    <p:spTree>
      <p:nvGrpSpPr>
        <p:cNvPr id="1" name=""/>
        <p:cNvGrpSpPr/>
        <p:nvPr/>
      </p:nvGrpSpPr>
      <p:grpSpPr>
        <a:xfrm>
          <a:off x="0" y="0"/>
          <a:ext cx="0" cy="0"/>
          <a:chOff x="0" y="0"/>
          <a:chExt cx="0" cy="0"/>
        </a:xfrm>
      </p:grpSpPr>
      <p:sp>
        <p:nvSpPr>
          <p:cNvPr id="3" name="Textplatzhalter 5"/>
          <p:cNvSpPr>
            <a:spLocks noGrp="1"/>
          </p:cNvSpPr>
          <p:nvPr>
            <p:ph type="body" sz="quarter" idx="12" hasCustomPrompt="1"/>
          </p:nvPr>
        </p:nvSpPr>
        <p:spPr>
          <a:xfrm>
            <a:off x="599999" y="549277"/>
            <a:ext cx="9144405" cy="5760044"/>
          </a:xfrm>
          <a:prstGeom prst="rect">
            <a:avLst/>
          </a:prstGeom>
        </p:spPr>
        <p:txBody>
          <a:bodyPr anchor="ctr" anchorCtr="1"/>
          <a:lstStyle>
            <a:lvl1pPr marL="0" indent="0" algn="ctr">
              <a:buNone/>
              <a:defRPr i="0">
                <a:solidFill>
                  <a:schemeClr val="accent3"/>
                </a:solidFill>
                <a:latin typeface="Noto Serif" panose="020B0502040504020204" pitchFamily="34" charset="0"/>
              </a:defRPr>
            </a:lvl1pPr>
          </a:lstStyle>
          <a:p>
            <a:pPr lvl="0"/>
            <a:r>
              <a:rPr lang="de-DE" dirty="0"/>
              <a:t>Bibeltext hier einfügen</a:t>
            </a:r>
          </a:p>
          <a:p>
            <a:pPr lvl="0"/>
            <a:r>
              <a:rPr lang="de-DE" dirty="0"/>
              <a:t>{ Johannes 3,16 }</a:t>
            </a:r>
          </a:p>
        </p:txBody>
      </p:sp>
    </p:spTree>
    <p:extLst>
      <p:ext uri="{BB962C8B-B14F-4D97-AF65-F5344CB8AC3E}">
        <p14:creationId xmlns:p14="http://schemas.microsoft.com/office/powerpoint/2010/main" val="7942685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ild Spalte rechts">
    <p:spTree>
      <p:nvGrpSpPr>
        <p:cNvPr id="1" name=""/>
        <p:cNvGrpSpPr/>
        <p:nvPr/>
      </p:nvGrpSpPr>
      <p:grpSpPr>
        <a:xfrm>
          <a:off x="0" y="0"/>
          <a:ext cx="0" cy="0"/>
          <a:chOff x="0" y="0"/>
          <a:chExt cx="0" cy="0"/>
        </a:xfrm>
      </p:grpSpPr>
      <p:sp>
        <p:nvSpPr>
          <p:cNvPr id="9" name="Bildplatzhalter 2"/>
          <p:cNvSpPr>
            <a:spLocks noGrp="1"/>
          </p:cNvSpPr>
          <p:nvPr>
            <p:ph type="pic" idx="11"/>
          </p:nvPr>
        </p:nvSpPr>
        <p:spPr>
          <a:xfrm>
            <a:off x="10473600" y="0"/>
            <a:ext cx="1718400" cy="6858000"/>
          </a:xfrm>
          <a:prstGeom prst="rect">
            <a:avLst/>
          </a:prstGeom>
        </p:spPr>
        <p:txBody>
          <a:bodyPr/>
          <a:lstStyle>
            <a:lvl1pPr marL="0" indent="0" algn="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pic>
        <p:nvPicPr>
          <p:cNvPr id="10" name="Grafi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96837" y="5805782"/>
            <a:ext cx="647923" cy="581048"/>
          </a:xfrm>
          <a:prstGeom prst="rect">
            <a:avLst/>
          </a:prstGeom>
        </p:spPr>
      </p:pic>
      <p:sp>
        <p:nvSpPr>
          <p:cNvPr id="8" name="Title 9"/>
          <p:cNvSpPr>
            <a:spLocks noGrp="1"/>
          </p:cNvSpPr>
          <p:nvPr>
            <p:ph type="title" hasCustomPrompt="1"/>
          </p:nvPr>
        </p:nvSpPr>
        <p:spPr>
          <a:xfrm>
            <a:off x="579087" y="552209"/>
            <a:ext cx="9165318" cy="716551"/>
          </a:xfrm>
          <a:prstGeom prst="rect">
            <a:avLst/>
          </a:prstGeom>
        </p:spPr>
        <p:txBody>
          <a:bodyPr/>
          <a:lstStyle>
            <a:lvl1pPr>
              <a:defRPr sz="3400">
                <a:solidFill>
                  <a:schemeClr val="accent3"/>
                </a:solidFill>
              </a:defRPr>
            </a:lvl1pPr>
          </a:lstStyle>
          <a:p>
            <a:r>
              <a:rPr lang="de-DE" dirty="0"/>
              <a:t>Titel einfügen</a:t>
            </a:r>
            <a:endParaRPr lang="en-US" dirty="0"/>
          </a:p>
        </p:txBody>
      </p:sp>
      <p:sp>
        <p:nvSpPr>
          <p:cNvPr id="12" name="Textplatzhalter 2"/>
          <p:cNvSpPr>
            <a:spLocks noGrp="1"/>
          </p:cNvSpPr>
          <p:nvPr>
            <p:ph idx="1"/>
          </p:nvPr>
        </p:nvSpPr>
        <p:spPr>
          <a:xfrm>
            <a:off x="600000" y="1628800"/>
            <a:ext cx="9134805" cy="4781631"/>
          </a:xfrm>
          <a:prstGeom prst="rect">
            <a:avLst/>
          </a:prstGeom>
        </p:spPr>
        <p:txBody>
          <a:bodyPr vert="horz" lIns="91440" tIns="45720" rIns="91440" bIns="45720" rtlCol="0">
            <a:normAutofit/>
          </a:bodyPr>
          <a:lstStyle>
            <a:lvl1pPr>
              <a:defRPr sz="2800"/>
            </a:lvl1pPr>
            <a:lvl2pPr>
              <a:defRPr sz="2400"/>
            </a:lvl2pPr>
            <a:lvl3pPr>
              <a:defRPr sz="2400"/>
            </a:lvl3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41844556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großes Bild">
    <p:spTree>
      <p:nvGrpSpPr>
        <p:cNvPr id="1" name=""/>
        <p:cNvGrpSpPr/>
        <p:nvPr/>
      </p:nvGrpSpPr>
      <p:grpSpPr>
        <a:xfrm>
          <a:off x="0" y="0"/>
          <a:ext cx="0" cy="0"/>
          <a:chOff x="0" y="0"/>
          <a:chExt cx="0" cy="0"/>
        </a:xfrm>
      </p:grpSpPr>
      <p:sp>
        <p:nvSpPr>
          <p:cNvPr id="5" name="Bildplatzhalter 2"/>
          <p:cNvSpPr>
            <a:spLocks noGrp="1"/>
          </p:cNvSpPr>
          <p:nvPr>
            <p:ph type="pic" idx="10"/>
          </p:nvPr>
        </p:nvSpPr>
        <p:spPr>
          <a:xfrm>
            <a:off x="0" y="0"/>
            <a:ext cx="10464000" cy="6858000"/>
          </a:xfrm>
          <a:prstGeom prst="rect">
            <a:avLst/>
          </a:prstGeom>
        </p:spPr>
        <p:txBody>
          <a:bodyPr>
            <a:normAutofit/>
          </a:bodyPr>
          <a:lstStyle>
            <a:lvl1pPr marL="0" indent="0" algn="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2"/>
          <p:cNvSpPr>
            <a:spLocks noGrp="1"/>
          </p:cNvSpPr>
          <p:nvPr>
            <p:ph type="body" idx="1" hasCustomPrompt="1"/>
          </p:nvPr>
        </p:nvSpPr>
        <p:spPr>
          <a:xfrm>
            <a:off x="548005" y="548680"/>
            <a:ext cx="9364419" cy="1008112"/>
          </a:xfrm>
          <a:prstGeom prst="rect">
            <a:avLst/>
          </a:prstGeom>
        </p:spPr>
        <p:txBody>
          <a:bodyPr anchor="t" anchorCtr="0">
            <a:noAutofit/>
          </a:bodyPr>
          <a:lstStyle>
            <a:lvl1pPr marL="0" indent="0">
              <a:spcBef>
                <a:spcPts val="0"/>
              </a:spcBef>
              <a:buNone/>
              <a:defRPr sz="2000" b="0" baseline="0">
                <a:solidFill>
                  <a:schemeClr val="tx1">
                    <a:lumMod val="6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Bildtext in weiß oder grau</a:t>
            </a:r>
          </a:p>
        </p:txBody>
      </p:sp>
      <p:pic>
        <p:nvPicPr>
          <p:cNvPr id="8" name="Grafik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96837" y="5805782"/>
            <a:ext cx="647923" cy="581048"/>
          </a:xfrm>
          <a:prstGeom prst="rect">
            <a:avLst/>
          </a:prstGeom>
        </p:spPr>
      </p:pic>
    </p:spTree>
    <p:extLst>
      <p:ext uri="{BB962C8B-B14F-4D97-AF65-F5344CB8AC3E}">
        <p14:creationId xmlns:p14="http://schemas.microsoft.com/office/powerpoint/2010/main" val="41153936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Hintergrund farbig, Text weiß">
    <p:spTree>
      <p:nvGrpSpPr>
        <p:cNvPr id="1" name=""/>
        <p:cNvGrpSpPr/>
        <p:nvPr/>
      </p:nvGrpSpPr>
      <p:grpSpPr>
        <a:xfrm>
          <a:off x="0" y="0"/>
          <a:ext cx="0" cy="0"/>
          <a:chOff x="0" y="0"/>
          <a:chExt cx="0" cy="0"/>
        </a:xfrm>
      </p:grpSpPr>
      <p:sp>
        <p:nvSpPr>
          <p:cNvPr id="5" name="Rechteck 4"/>
          <p:cNvSpPr/>
          <p:nvPr userDrawn="1"/>
        </p:nvSpPr>
        <p:spPr>
          <a:xfrm flipH="1">
            <a:off x="0" y="0"/>
            <a:ext cx="10464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sz="1800"/>
          </a:p>
        </p:txBody>
      </p:sp>
      <p:sp>
        <p:nvSpPr>
          <p:cNvPr id="9" name="Title 9"/>
          <p:cNvSpPr>
            <a:spLocks noGrp="1"/>
          </p:cNvSpPr>
          <p:nvPr>
            <p:ph type="title" hasCustomPrompt="1"/>
          </p:nvPr>
        </p:nvSpPr>
        <p:spPr>
          <a:xfrm>
            <a:off x="579087" y="552209"/>
            <a:ext cx="9165318" cy="716551"/>
          </a:xfrm>
          <a:prstGeom prst="rect">
            <a:avLst/>
          </a:prstGeom>
        </p:spPr>
        <p:txBody>
          <a:bodyPr/>
          <a:lstStyle>
            <a:lvl1pPr>
              <a:defRPr sz="3400">
                <a:solidFill>
                  <a:schemeClr val="tx1"/>
                </a:solidFill>
              </a:defRPr>
            </a:lvl1pPr>
          </a:lstStyle>
          <a:p>
            <a:r>
              <a:rPr lang="de-DE" dirty="0"/>
              <a:t>Titel einfügen</a:t>
            </a:r>
            <a:endParaRPr lang="en-US" dirty="0"/>
          </a:p>
        </p:txBody>
      </p:sp>
      <p:sp>
        <p:nvSpPr>
          <p:cNvPr id="10" name="Textplatzhalter 2"/>
          <p:cNvSpPr>
            <a:spLocks noGrp="1"/>
          </p:cNvSpPr>
          <p:nvPr>
            <p:ph idx="1"/>
          </p:nvPr>
        </p:nvSpPr>
        <p:spPr>
          <a:xfrm>
            <a:off x="600000" y="1628800"/>
            <a:ext cx="9134805" cy="4781631"/>
          </a:xfrm>
          <a:prstGeom prst="rect">
            <a:avLst/>
          </a:prstGeom>
        </p:spPr>
        <p:txBody>
          <a:bodyPr vert="horz" lIns="91440" tIns="45720" rIns="91440" bIns="45720" rtlCol="0">
            <a:normAutofit/>
          </a:bodyPr>
          <a:lstStyle>
            <a:lvl1pPr>
              <a:defRPr sz="2800">
                <a:solidFill>
                  <a:schemeClr val="tx1"/>
                </a:solidFill>
              </a:defRPr>
            </a:lvl1pPr>
            <a:lvl2pPr>
              <a:defRPr sz="2400">
                <a:solidFill>
                  <a:schemeClr val="tx1"/>
                </a:solidFill>
              </a:defRPr>
            </a:lvl2pPr>
            <a:lvl3pPr>
              <a:defRPr sz="2400">
                <a:solidFill>
                  <a:schemeClr val="tx1"/>
                </a:solidFill>
              </a:defRPr>
            </a:lvl3pPr>
            <a:lvl4pPr>
              <a:defRPr>
                <a:solidFill>
                  <a:schemeClr val="tx1"/>
                </a:solidFill>
              </a:defRPr>
            </a:lvl4pPr>
            <a:lvl5pPr>
              <a:defRPr>
                <a:solidFill>
                  <a:schemeClr val="tx1"/>
                </a:solidFill>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7" name="Grafi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96837" y="5805782"/>
            <a:ext cx="647923" cy="581048"/>
          </a:xfrm>
          <a:prstGeom prst="rect">
            <a:avLst/>
          </a:prstGeom>
        </p:spPr>
      </p:pic>
    </p:spTree>
    <p:extLst>
      <p:ext uri="{BB962C8B-B14F-4D97-AF65-F5344CB8AC3E}">
        <p14:creationId xmlns:p14="http://schemas.microsoft.com/office/powerpoint/2010/main" val="1612467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C38F51-C7AA-97CA-6FF3-29268B9023D1}"/>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FF1C0C39-C5C4-5141-1125-45FD1497EBF0}"/>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9287A4B-C4D1-3EB6-F4AF-FC3F174D5699}"/>
              </a:ext>
            </a:extLst>
          </p:cNvPr>
          <p:cNvSpPr>
            <a:spLocks noGrp="1"/>
          </p:cNvSpPr>
          <p:nvPr>
            <p:ph type="dt" sz="half" idx="10"/>
          </p:nvPr>
        </p:nvSpPr>
        <p:spPr/>
        <p:txBody>
          <a:bodyPr/>
          <a:lstStyle/>
          <a:p>
            <a:fld id="{9BB58597-3A7D-46CB-A23E-9B4FAD6F7E4F}" type="datetimeFigureOut">
              <a:rPr lang="de-DE" smtClean="0"/>
              <a:t>24.11.2022</a:t>
            </a:fld>
            <a:endParaRPr lang="de-DE"/>
          </a:p>
        </p:txBody>
      </p:sp>
      <p:sp>
        <p:nvSpPr>
          <p:cNvPr id="5" name="Fußzeilenplatzhalter 4">
            <a:extLst>
              <a:ext uri="{FF2B5EF4-FFF2-40B4-BE49-F238E27FC236}">
                <a16:creationId xmlns:a16="http://schemas.microsoft.com/office/drawing/2014/main" id="{B02661BD-76A0-1824-8365-7DFF2F504C0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667B68A-BEA1-157C-0DB9-0CE7A2549680}"/>
              </a:ext>
            </a:extLst>
          </p:cNvPr>
          <p:cNvSpPr>
            <a:spLocks noGrp="1"/>
          </p:cNvSpPr>
          <p:nvPr>
            <p:ph type="sldNum" sz="quarter" idx="12"/>
          </p:nvPr>
        </p:nvSpPr>
        <p:spPr/>
        <p:txBody>
          <a:bodyPr/>
          <a:lstStyle/>
          <a:p>
            <a:fld id="{889AFDC0-47D5-4769-BC32-5DE1984F3292}" type="slidenum">
              <a:rPr lang="de-DE" smtClean="0"/>
              <a:t>‹Nr.›</a:t>
            </a:fld>
            <a:endParaRPr lang="de-DE"/>
          </a:p>
        </p:txBody>
      </p:sp>
    </p:spTree>
    <p:extLst>
      <p:ext uri="{BB962C8B-B14F-4D97-AF65-F5344CB8AC3E}">
        <p14:creationId xmlns:p14="http://schemas.microsoft.com/office/powerpoint/2010/main" val="35723130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Hintergrund Raster">
    <p:spTree>
      <p:nvGrpSpPr>
        <p:cNvPr id="1" name=""/>
        <p:cNvGrpSpPr/>
        <p:nvPr/>
      </p:nvGrpSpPr>
      <p:grpSpPr>
        <a:xfrm>
          <a:off x="0" y="0"/>
          <a:ext cx="0" cy="0"/>
          <a:chOff x="0" y="0"/>
          <a:chExt cx="0" cy="0"/>
        </a:xfrm>
      </p:grpSpPr>
      <p:sp>
        <p:nvSpPr>
          <p:cNvPr id="2" name="Rechteck 1"/>
          <p:cNvSpPr/>
          <p:nvPr userDrawn="1"/>
        </p:nvSpPr>
        <p:spPr>
          <a:xfrm>
            <a:off x="10449600" y="0"/>
            <a:ext cx="17424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cxnSp>
        <p:nvCxnSpPr>
          <p:cNvPr id="11" name="Gerader Verbinder 10"/>
          <p:cNvCxnSpPr/>
          <p:nvPr userDrawn="1"/>
        </p:nvCxnSpPr>
        <p:spPr>
          <a:xfrm>
            <a:off x="1742400" y="0"/>
            <a:ext cx="0" cy="6858000"/>
          </a:xfrm>
          <a:prstGeom prst="line">
            <a:avLst/>
          </a:prstGeom>
          <a:ln w="635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 name="Gerader Verbinder 11"/>
          <p:cNvCxnSpPr/>
          <p:nvPr userDrawn="1"/>
        </p:nvCxnSpPr>
        <p:spPr>
          <a:xfrm>
            <a:off x="3480000" y="0"/>
            <a:ext cx="0" cy="6858000"/>
          </a:xfrm>
          <a:prstGeom prst="line">
            <a:avLst/>
          </a:prstGeom>
          <a:ln w="635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3" name="Gerader Verbinder 12"/>
          <p:cNvCxnSpPr/>
          <p:nvPr userDrawn="1"/>
        </p:nvCxnSpPr>
        <p:spPr>
          <a:xfrm>
            <a:off x="5222400" y="0"/>
            <a:ext cx="0" cy="6858000"/>
          </a:xfrm>
          <a:prstGeom prst="line">
            <a:avLst/>
          </a:prstGeom>
          <a:ln w="635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4" name="Gerader Verbinder 13"/>
          <p:cNvCxnSpPr/>
          <p:nvPr userDrawn="1"/>
        </p:nvCxnSpPr>
        <p:spPr>
          <a:xfrm>
            <a:off x="6964800" y="0"/>
            <a:ext cx="0" cy="6858000"/>
          </a:xfrm>
          <a:prstGeom prst="line">
            <a:avLst/>
          </a:prstGeom>
          <a:ln w="635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 name="Gerader Verbinder 14"/>
          <p:cNvCxnSpPr/>
          <p:nvPr userDrawn="1"/>
        </p:nvCxnSpPr>
        <p:spPr>
          <a:xfrm>
            <a:off x="8707200" y="0"/>
            <a:ext cx="0" cy="6858000"/>
          </a:xfrm>
          <a:prstGeom prst="line">
            <a:avLst/>
          </a:prstGeom>
          <a:ln w="635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pic>
        <p:nvPicPr>
          <p:cNvPr id="17" name="Grafik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96837" y="5805782"/>
            <a:ext cx="647924" cy="581049"/>
          </a:xfrm>
          <a:prstGeom prst="rect">
            <a:avLst/>
          </a:prstGeom>
        </p:spPr>
      </p:pic>
      <p:sp>
        <p:nvSpPr>
          <p:cNvPr id="19" name="Title 9"/>
          <p:cNvSpPr>
            <a:spLocks noGrp="1"/>
          </p:cNvSpPr>
          <p:nvPr>
            <p:ph type="title" hasCustomPrompt="1"/>
          </p:nvPr>
        </p:nvSpPr>
        <p:spPr>
          <a:xfrm>
            <a:off x="579087" y="552209"/>
            <a:ext cx="9165318" cy="716551"/>
          </a:xfrm>
          <a:prstGeom prst="rect">
            <a:avLst/>
          </a:prstGeom>
        </p:spPr>
        <p:txBody>
          <a:bodyPr/>
          <a:lstStyle>
            <a:lvl1pPr>
              <a:defRPr sz="3400">
                <a:solidFill>
                  <a:schemeClr val="accent3"/>
                </a:solidFill>
              </a:defRPr>
            </a:lvl1pPr>
          </a:lstStyle>
          <a:p>
            <a:r>
              <a:rPr lang="de-DE" dirty="0"/>
              <a:t>Titel einfügen</a:t>
            </a:r>
            <a:endParaRPr lang="en-US" dirty="0"/>
          </a:p>
        </p:txBody>
      </p:sp>
      <p:sp>
        <p:nvSpPr>
          <p:cNvPr id="20" name="Textplatzhalter 2"/>
          <p:cNvSpPr>
            <a:spLocks noGrp="1"/>
          </p:cNvSpPr>
          <p:nvPr>
            <p:ph idx="1"/>
          </p:nvPr>
        </p:nvSpPr>
        <p:spPr>
          <a:xfrm>
            <a:off x="600000" y="1628800"/>
            <a:ext cx="9134805" cy="4781631"/>
          </a:xfrm>
          <a:prstGeom prst="rect">
            <a:avLst/>
          </a:prstGeom>
        </p:spPr>
        <p:txBody>
          <a:bodyPr vert="horz" lIns="91440" tIns="45720" rIns="91440" bIns="45720" rtlCol="0">
            <a:normAutofit/>
          </a:bodyPr>
          <a:lstStyle>
            <a:lvl1pPr>
              <a:defRPr sz="2800"/>
            </a:lvl1pPr>
            <a:lvl2pPr>
              <a:defRPr sz="2400"/>
            </a:lvl2pPr>
            <a:lvl3pPr>
              <a:defRPr sz="2400"/>
            </a:lvl3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2940718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8438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3A455C-629A-5F51-F7CD-E5D094B7F2D3}"/>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74069306-D7F5-25A0-01C5-C287C65289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6BD8822-AA8D-2E21-4E63-0A75A7459B50}"/>
              </a:ext>
            </a:extLst>
          </p:cNvPr>
          <p:cNvSpPr>
            <a:spLocks noGrp="1"/>
          </p:cNvSpPr>
          <p:nvPr>
            <p:ph type="dt" sz="half" idx="10"/>
          </p:nvPr>
        </p:nvSpPr>
        <p:spPr/>
        <p:txBody>
          <a:bodyPr/>
          <a:lstStyle/>
          <a:p>
            <a:fld id="{9BB58597-3A7D-46CB-A23E-9B4FAD6F7E4F}" type="datetimeFigureOut">
              <a:rPr lang="de-DE" smtClean="0"/>
              <a:t>24.11.2022</a:t>
            </a:fld>
            <a:endParaRPr lang="de-DE"/>
          </a:p>
        </p:txBody>
      </p:sp>
      <p:sp>
        <p:nvSpPr>
          <p:cNvPr id="5" name="Fußzeilenplatzhalter 4">
            <a:extLst>
              <a:ext uri="{FF2B5EF4-FFF2-40B4-BE49-F238E27FC236}">
                <a16:creationId xmlns:a16="http://schemas.microsoft.com/office/drawing/2014/main" id="{3D9F2CCC-EFBF-24CE-DA82-B2EFA125079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D39D9C4-E721-559F-56E4-2B5D62D2F7C4}"/>
              </a:ext>
            </a:extLst>
          </p:cNvPr>
          <p:cNvSpPr>
            <a:spLocks noGrp="1"/>
          </p:cNvSpPr>
          <p:nvPr>
            <p:ph type="sldNum" sz="quarter" idx="12"/>
          </p:nvPr>
        </p:nvSpPr>
        <p:spPr/>
        <p:txBody>
          <a:bodyPr/>
          <a:lstStyle/>
          <a:p>
            <a:fld id="{889AFDC0-47D5-4769-BC32-5DE1984F3292}" type="slidenum">
              <a:rPr lang="de-DE" smtClean="0"/>
              <a:t>‹Nr.›</a:t>
            </a:fld>
            <a:endParaRPr lang="de-DE"/>
          </a:p>
        </p:txBody>
      </p:sp>
    </p:spTree>
    <p:extLst>
      <p:ext uri="{BB962C8B-B14F-4D97-AF65-F5344CB8AC3E}">
        <p14:creationId xmlns:p14="http://schemas.microsoft.com/office/powerpoint/2010/main" val="3621187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8F2A90-5792-48D9-BF7A-E9AE2FE958C6}"/>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E95BA94A-CED1-F297-DC4E-E97468FA0EAF}"/>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E01FDF90-E789-FA4A-EB22-4D07A171D970}"/>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F929845B-DB30-8F70-AC1E-76ECC7ABB26D}"/>
              </a:ext>
            </a:extLst>
          </p:cNvPr>
          <p:cNvSpPr>
            <a:spLocks noGrp="1"/>
          </p:cNvSpPr>
          <p:nvPr>
            <p:ph type="dt" sz="half" idx="10"/>
          </p:nvPr>
        </p:nvSpPr>
        <p:spPr/>
        <p:txBody>
          <a:bodyPr/>
          <a:lstStyle/>
          <a:p>
            <a:fld id="{9BB58597-3A7D-46CB-A23E-9B4FAD6F7E4F}" type="datetimeFigureOut">
              <a:rPr lang="de-DE" smtClean="0"/>
              <a:t>24.11.2022</a:t>
            </a:fld>
            <a:endParaRPr lang="de-DE"/>
          </a:p>
        </p:txBody>
      </p:sp>
      <p:sp>
        <p:nvSpPr>
          <p:cNvPr id="6" name="Fußzeilenplatzhalter 5">
            <a:extLst>
              <a:ext uri="{FF2B5EF4-FFF2-40B4-BE49-F238E27FC236}">
                <a16:creationId xmlns:a16="http://schemas.microsoft.com/office/drawing/2014/main" id="{E56DA64A-C58F-8985-8A15-FCAC91227C87}"/>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596D7F7D-5503-26E1-810E-2136B8BE1FFA}"/>
              </a:ext>
            </a:extLst>
          </p:cNvPr>
          <p:cNvSpPr>
            <a:spLocks noGrp="1"/>
          </p:cNvSpPr>
          <p:nvPr>
            <p:ph type="sldNum" sz="quarter" idx="12"/>
          </p:nvPr>
        </p:nvSpPr>
        <p:spPr/>
        <p:txBody>
          <a:bodyPr/>
          <a:lstStyle/>
          <a:p>
            <a:fld id="{889AFDC0-47D5-4769-BC32-5DE1984F3292}" type="slidenum">
              <a:rPr lang="de-DE" smtClean="0"/>
              <a:t>‹Nr.›</a:t>
            </a:fld>
            <a:endParaRPr lang="de-DE"/>
          </a:p>
        </p:txBody>
      </p:sp>
    </p:spTree>
    <p:extLst>
      <p:ext uri="{BB962C8B-B14F-4D97-AF65-F5344CB8AC3E}">
        <p14:creationId xmlns:p14="http://schemas.microsoft.com/office/powerpoint/2010/main" val="95809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0B0BFD-92F0-7250-2F9C-351D1005CA2F}"/>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B8E4BEE-4ECD-7E40-A7DC-563095629E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E11DB6B3-1330-ED59-FCB1-1BD9A9FDB71F}"/>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B376CDDB-AF48-FD12-1803-87F2A463A9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F91DD5D6-C250-DD35-ED07-108913967B9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DAEA3BE-E17B-C18B-D46B-D016F63A033D}"/>
              </a:ext>
            </a:extLst>
          </p:cNvPr>
          <p:cNvSpPr>
            <a:spLocks noGrp="1"/>
          </p:cNvSpPr>
          <p:nvPr>
            <p:ph type="dt" sz="half" idx="10"/>
          </p:nvPr>
        </p:nvSpPr>
        <p:spPr/>
        <p:txBody>
          <a:bodyPr/>
          <a:lstStyle/>
          <a:p>
            <a:fld id="{9BB58597-3A7D-46CB-A23E-9B4FAD6F7E4F}" type="datetimeFigureOut">
              <a:rPr lang="de-DE" smtClean="0"/>
              <a:t>24.11.2022</a:t>
            </a:fld>
            <a:endParaRPr lang="de-DE"/>
          </a:p>
        </p:txBody>
      </p:sp>
      <p:sp>
        <p:nvSpPr>
          <p:cNvPr id="8" name="Fußzeilenplatzhalter 7">
            <a:extLst>
              <a:ext uri="{FF2B5EF4-FFF2-40B4-BE49-F238E27FC236}">
                <a16:creationId xmlns:a16="http://schemas.microsoft.com/office/drawing/2014/main" id="{59423EC9-0B43-8918-7AA1-5959B4FD7E6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2CCC1E5D-8DEC-FEC7-80B5-E7BB62CAA254}"/>
              </a:ext>
            </a:extLst>
          </p:cNvPr>
          <p:cNvSpPr>
            <a:spLocks noGrp="1"/>
          </p:cNvSpPr>
          <p:nvPr>
            <p:ph type="sldNum" sz="quarter" idx="12"/>
          </p:nvPr>
        </p:nvSpPr>
        <p:spPr/>
        <p:txBody>
          <a:bodyPr/>
          <a:lstStyle/>
          <a:p>
            <a:fld id="{889AFDC0-47D5-4769-BC32-5DE1984F3292}" type="slidenum">
              <a:rPr lang="de-DE" smtClean="0"/>
              <a:t>‹Nr.›</a:t>
            </a:fld>
            <a:endParaRPr lang="de-DE"/>
          </a:p>
        </p:txBody>
      </p:sp>
    </p:spTree>
    <p:extLst>
      <p:ext uri="{BB962C8B-B14F-4D97-AF65-F5344CB8AC3E}">
        <p14:creationId xmlns:p14="http://schemas.microsoft.com/office/powerpoint/2010/main" val="2443736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888976-C500-7BC4-DE09-3B0334937794}"/>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A46C13C2-3C44-3E9C-EDA6-8800BB493BD4}"/>
              </a:ext>
            </a:extLst>
          </p:cNvPr>
          <p:cNvSpPr>
            <a:spLocks noGrp="1"/>
          </p:cNvSpPr>
          <p:nvPr>
            <p:ph type="dt" sz="half" idx="10"/>
          </p:nvPr>
        </p:nvSpPr>
        <p:spPr/>
        <p:txBody>
          <a:bodyPr/>
          <a:lstStyle/>
          <a:p>
            <a:fld id="{9BB58597-3A7D-46CB-A23E-9B4FAD6F7E4F}" type="datetimeFigureOut">
              <a:rPr lang="de-DE" smtClean="0"/>
              <a:t>24.11.2022</a:t>
            </a:fld>
            <a:endParaRPr lang="de-DE"/>
          </a:p>
        </p:txBody>
      </p:sp>
      <p:sp>
        <p:nvSpPr>
          <p:cNvPr id="4" name="Fußzeilenplatzhalter 3">
            <a:extLst>
              <a:ext uri="{FF2B5EF4-FFF2-40B4-BE49-F238E27FC236}">
                <a16:creationId xmlns:a16="http://schemas.microsoft.com/office/drawing/2014/main" id="{0E2E0738-C5ED-F507-4EAB-86130A2B69E1}"/>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99F8BF35-0E9F-6977-4185-AE3551218647}"/>
              </a:ext>
            </a:extLst>
          </p:cNvPr>
          <p:cNvSpPr>
            <a:spLocks noGrp="1"/>
          </p:cNvSpPr>
          <p:nvPr>
            <p:ph type="sldNum" sz="quarter" idx="12"/>
          </p:nvPr>
        </p:nvSpPr>
        <p:spPr/>
        <p:txBody>
          <a:bodyPr/>
          <a:lstStyle/>
          <a:p>
            <a:fld id="{889AFDC0-47D5-4769-BC32-5DE1984F3292}" type="slidenum">
              <a:rPr lang="de-DE" smtClean="0"/>
              <a:t>‹Nr.›</a:t>
            </a:fld>
            <a:endParaRPr lang="de-DE"/>
          </a:p>
        </p:txBody>
      </p:sp>
    </p:spTree>
    <p:extLst>
      <p:ext uri="{BB962C8B-B14F-4D97-AF65-F5344CB8AC3E}">
        <p14:creationId xmlns:p14="http://schemas.microsoft.com/office/powerpoint/2010/main" val="3949282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B098DB2-F6BD-4918-DDCA-D1308F35BC7E}"/>
              </a:ext>
            </a:extLst>
          </p:cNvPr>
          <p:cNvSpPr>
            <a:spLocks noGrp="1"/>
          </p:cNvSpPr>
          <p:nvPr>
            <p:ph type="dt" sz="half" idx="10"/>
          </p:nvPr>
        </p:nvSpPr>
        <p:spPr/>
        <p:txBody>
          <a:bodyPr/>
          <a:lstStyle/>
          <a:p>
            <a:fld id="{9BB58597-3A7D-46CB-A23E-9B4FAD6F7E4F}" type="datetimeFigureOut">
              <a:rPr lang="de-DE" smtClean="0"/>
              <a:t>24.11.2022</a:t>
            </a:fld>
            <a:endParaRPr lang="de-DE"/>
          </a:p>
        </p:txBody>
      </p:sp>
      <p:sp>
        <p:nvSpPr>
          <p:cNvPr id="3" name="Fußzeilenplatzhalter 2">
            <a:extLst>
              <a:ext uri="{FF2B5EF4-FFF2-40B4-BE49-F238E27FC236}">
                <a16:creationId xmlns:a16="http://schemas.microsoft.com/office/drawing/2014/main" id="{6185B0BA-7390-A0B1-8382-74F8B6BB34E3}"/>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765C45FC-7E01-E0D1-04AD-9B599D5D3790}"/>
              </a:ext>
            </a:extLst>
          </p:cNvPr>
          <p:cNvSpPr>
            <a:spLocks noGrp="1"/>
          </p:cNvSpPr>
          <p:nvPr>
            <p:ph type="sldNum" sz="quarter" idx="12"/>
          </p:nvPr>
        </p:nvSpPr>
        <p:spPr/>
        <p:txBody>
          <a:bodyPr/>
          <a:lstStyle/>
          <a:p>
            <a:fld id="{889AFDC0-47D5-4769-BC32-5DE1984F3292}" type="slidenum">
              <a:rPr lang="de-DE" smtClean="0"/>
              <a:t>‹Nr.›</a:t>
            </a:fld>
            <a:endParaRPr lang="de-DE"/>
          </a:p>
        </p:txBody>
      </p:sp>
    </p:spTree>
    <p:extLst>
      <p:ext uri="{BB962C8B-B14F-4D97-AF65-F5344CB8AC3E}">
        <p14:creationId xmlns:p14="http://schemas.microsoft.com/office/powerpoint/2010/main" val="1529087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842730-FADA-69CB-342E-5C5AD87A0554}"/>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B2F4BF1D-56DD-AC3B-9821-3469DEBB7A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E22C35E9-28E9-4AB0-351F-614CD9E1EC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8C817A9-FD51-021B-1E81-6589B4D7C53C}"/>
              </a:ext>
            </a:extLst>
          </p:cNvPr>
          <p:cNvSpPr>
            <a:spLocks noGrp="1"/>
          </p:cNvSpPr>
          <p:nvPr>
            <p:ph type="dt" sz="half" idx="10"/>
          </p:nvPr>
        </p:nvSpPr>
        <p:spPr/>
        <p:txBody>
          <a:bodyPr/>
          <a:lstStyle/>
          <a:p>
            <a:fld id="{9BB58597-3A7D-46CB-A23E-9B4FAD6F7E4F}" type="datetimeFigureOut">
              <a:rPr lang="de-DE" smtClean="0"/>
              <a:t>24.11.2022</a:t>
            </a:fld>
            <a:endParaRPr lang="de-DE"/>
          </a:p>
        </p:txBody>
      </p:sp>
      <p:sp>
        <p:nvSpPr>
          <p:cNvPr id="6" name="Fußzeilenplatzhalter 5">
            <a:extLst>
              <a:ext uri="{FF2B5EF4-FFF2-40B4-BE49-F238E27FC236}">
                <a16:creationId xmlns:a16="http://schemas.microsoft.com/office/drawing/2014/main" id="{5971D0CB-AB03-422B-680E-ED492BD7651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5F27EDF-2103-F520-75A8-71FBB70B9C2A}"/>
              </a:ext>
            </a:extLst>
          </p:cNvPr>
          <p:cNvSpPr>
            <a:spLocks noGrp="1"/>
          </p:cNvSpPr>
          <p:nvPr>
            <p:ph type="sldNum" sz="quarter" idx="12"/>
          </p:nvPr>
        </p:nvSpPr>
        <p:spPr/>
        <p:txBody>
          <a:bodyPr/>
          <a:lstStyle/>
          <a:p>
            <a:fld id="{889AFDC0-47D5-4769-BC32-5DE1984F3292}" type="slidenum">
              <a:rPr lang="de-DE" smtClean="0"/>
              <a:t>‹Nr.›</a:t>
            </a:fld>
            <a:endParaRPr lang="de-DE"/>
          </a:p>
        </p:txBody>
      </p:sp>
    </p:spTree>
    <p:extLst>
      <p:ext uri="{BB962C8B-B14F-4D97-AF65-F5344CB8AC3E}">
        <p14:creationId xmlns:p14="http://schemas.microsoft.com/office/powerpoint/2010/main" val="2910085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3F5AC6-B512-8D93-194D-BE4EF45641F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156096C3-90DF-7FCA-961B-B9616667E7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026B2817-74A2-1740-3AAD-A0D40ABBA2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7F13D61-6908-A9BD-48ED-D60A227EF93F}"/>
              </a:ext>
            </a:extLst>
          </p:cNvPr>
          <p:cNvSpPr>
            <a:spLocks noGrp="1"/>
          </p:cNvSpPr>
          <p:nvPr>
            <p:ph type="dt" sz="half" idx="10"/>
          </p:nvPr>
        </p:nvSpPr>
        <p:spPr/>
        <p:txBody>
          <a:bodyPr/>
          <a:lstStyle/>
          <a:p>
            <a:fld id="{9BB58597-3A7D-46CB-A23E-9B4FAD6F7E4F}" type="datetimeFigureOut">
              <a:rPr lang="de-DE" smtClean="0"/>
              <a:t>24.11.2022</a:t>
            </a:fld>
            <a:endParaRPr lang="de-DE"/>
          </a:p>
        </p:txBody>
      </p:sp>
      <p:sp>
        <p:nvSpPr>
          <p:cNvPr id="6" name="Fußzeilenplatzhalter 5">
            <a:extLst>
              <a:ext uri="{FF2B5EF4-FFF2-40B4-BE49-F238E27FC236}">
                <a16:creationId xmlns:a16="http://schemas.microsoft.com/office/drawing/2014/main" id="{4E84D441-175A-81E3-A2A4-8838A761D4A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FB27B12-5028-77D2-63DE-CAA369C57E66}"/>
              </a:ext>
            </a:extLst>
          </p:cNvPr>
          <p:cNvSpPr>
            <a:spLocks noGrp="1"/>
          </p:cNvSpPr>
          <p:nvPr>
            <p:ph type="sldNum" sz="quarter" idx="12"/>
          </p:nvPr>
        </p:nvSpPr>
        <p:spPr/>
        <p:txBody>
          <a:bodyPr/>
          <a:lstStyle/>
          <a:p>
            <a:fld id="{889AFDC0-47D5-4769-BC32-5DE1984F3292}" type="slidenum">
              <a:rPr lang="de-DE" smtClean="0"/>
              <a:t>‹Nr.›</a:t>
            </a:fld>
            <a:endParaRPr lang="de-DE"/>
          </a:p>
        </p:txBody>
      </p:sp>
    </p:spTree>
    <p:extLst>
      <p:ext uri="{BB962C8B-B14F-4D97-AF65-F5344CB8AC3E}">
        <p14:creationId xmlns:p14="http://schemas.microsoft.com/office/powerpoint/2010/main" val="1113643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F9E7ACC-93C1-E8FD-30F9-1928B8FEB5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C8172759-F610-205B-0D49-A993169099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EFC6D7-70C0-C963-1EAF-C5DB843188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B58597-3A7D-46CB-A23E-9B4FAD6F7E4F}" type="datetimeFigureOut">
              <a:rPr lang="de-DE" smtClean="0"/>
              <a:t>24.11.2022</a:t>
            </a:fld>
            <a:endParaRPr lang="de-DE"/>
          </a:p>
        </p:txBody>
      </p:sp>
      <p:sp>
        <p:nvSpPr>
          <p:cNvPr id="5" name="Fußzeilenplatzhalter 4">
            <a:extLst>
              <a:ext uri="{FF2B5EF4-FFF2-40B4-BE49-F238E27FC236}">
                <a16:creationId xmlns:a16="http://schemas.microsoft.com/office/drawing/2014/main" id="{82D56167-F4FE-A712-632B-447C34C9E5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10457C12-B33A-6639-71A2-075C944956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9AFDC0-47D5-4769-BC32-5DE1984F3292}" type="slidenum">
              <a:rPr lang="de-DE" smtClean="0"/>
              <a:t>‹Nr.›</a:t>
            </a:fld>
            <a:endParaRPr lang="de-DE"/>
          </a:p>
        </p:txBody>
      </p:sp>
    </p:spTree>
    <p:extLst>
      <p:ext uri="{BB962C8B-B14F-4D97-AF65-F5344CB8AC3E}">
        <p14:creationId xmlns:p14="http://schemas.microsoft.com/office/powerpoint/2010/main" val="4150319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pic>
        <p:nvPicPr>
          <p:cNvPr id="9" name="Grafik 8"/>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9648395" y="6410431"/>
            <a:ext cx="1680000" cy="186297"/>
          </a:xfrm>
          <a:prstGeom prst="rect">
            <a:avLst/>
          </a:prstGeom>
        </p:spPr>
      </p:pic>
      <p:sp>
        <p:nvSpPr>
          <p:cNvPr id="7" name="Rechteck 6"/>
          <p:cNvSpPr/>
          <p:nvPr userDrawn="1"/>
        </p:nvSpPr>
        <p:spPr>
          <a:xfrm>
            <a:off x="10464000" y="0"/>
            <a:ext cx="17424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pic>
        <p:nvPicPr>
          <p:cNvPr id="11" name="Grafik 10"/>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996837" y="5805782"/>
            <a:ext cx="647924" cy="581049"/>
          </a:xfrm>
          <a:prstGeom prst="rect">
            <a:avLst/>
          </a:prstGeom>
        </p:spPr>
      </p:pic>
    </p:spTree>
    <p:extLst>
      <p:ext uri="{BB962C8B-B14F-4D97-AF65-F5344CB8AC3E}">
        <p14:creationId xmlns:p14="http://schemas.microsoft.com/office/powerpoint/2010/main" val="2183198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marL="0" indent="0" algn="l" defTabSz="914400" rtl="0" eaLnBrk="1" latinLnBrk="0" hangingPunct="1">
        <a:spcBef>
          <a:spcPct val="0"/>
        </a:spcBef>
        <a:buNone/>
        <a:defRPr sz="4400" kern="1200">
          <a:solidFill>
            <a:schemeClr val="accent4"/>
          </a:solidFill>
          <a:latin typeface="Noto Serif" panose="020B0502040504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bg1"/>
          </a:solidFill>
          <a:latin typeface="Noto Sans" panose="020B0502040504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bg1"/>
          </a:solidFill>
          <a:latin typeface="Noto Sans" panose="020B0502040504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1"/>
          </a:solidFill>
          <a:latin typeface="Noto Sans" panose="020B0502040504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Noto Sans" panose="020B0502040504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Noto Sans" panose="020B0502040504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15480" y="1484785"/>
            <a:ext cx="7631752" cy="1152128"/>
          </a:xfrm>
        </p:spPr>
        <p:txBody>
          <a:bodyPr>
            <a:noAutofit/>
          </a:bodyPr>
          <a:lstStyle/>
          <a:p>
            <a:r>
              <a:rPr lang="de-DE" sz="6000" kern="0" cap="none" dirty="0">
                <a:ln w="6350">
                  <a:noFill/>
                </a:ln>
                <a:effectLst>
                  <a:outerShdw blurRad="38100" dist="38100" dir="2700000" algn="tl">
                    <a:srgbClr val="000000">
                      <a:alpha val="43137"/>
                    </a:srgbClr>
                  </a:outerShdw>
                </a:effectLst>
                <a:latin typeface="Noto Sans" panose="020B0502040504020204"/>
              </a:rPr>
              <a:t>Adventgemeinde </a:t>
            </a:r>
            <a:br>
              <a:rPr lang="de-DE" sz="6000" kern="0" cap="none" dirty="0">
                <a:ln w="6350">
                  <a:noFill/>
                </a:ln>
                <a:effectLst>
                  <a:outerShdw blurRad="38100" dist="38100" dir="2700000" algn="tl">
                    <a:srgbClr val="000000">
                      <a:alpha val="43137"/>
                    </a:srgbClr>
                  </a:outerShdw>
                </a:effectLst>
                <a:latin typeface="Noto Sans" panose="020B0502040504020204"/>
              </a:rPr>
            </a:br>
            <a:r>
              <a:rPr lang="de-DE" sz="6000" kern="0" cap="none" dirty="0">
                <a:ln w="6350">
                  <a:noFill/>
                </a:ln>
                <a:effectLst>
                  <a:outerShdw blurRad="38100" dist="38100" dir="2700000" algn="tl">
                    <a:srgbClr val="000000">
                      <a:alpha val="43137"/>
                    </a:srgbClr>
                  </a:outerShdw>
                </a:effectLst>
                <a:latin typeface="Noto Sans" panose="020B0502040504020204"/>
              </a:rPr>
              <a:t>in der Bedrängnis</a:t>
            </a:r>
            <a:endParaRPr lang="de-DE" sz="5000" dirty="0">
              <a:ea typeface="Noto Sans" panose="020B0502040504020204" pitchFamily="34" charset="0"/>
              <a:cs typeface="Noto Sans" panose="020B0502040504020204" pitchFamily="34" charset="0"/>
            </a:endParaRPr>
          </a:p>
        </p:txBody>
      </p:sp>
      <p:sp>
        <p:nvSpPr>
          <p:cNvPr id="3" name="Inhaltsplatzhalter 2"/>
          <p:cNvSpPr>
            <a:spLocks noGrp="1"/>
          </p:cNvSpPr>
          <p:nvPr>
            <p:ph idx="1"/>
          </p:nvPr>
        </p:nvSpPr>
        <p:spPr>
          <a:xfrm>
            <a:off x="1312268" y="3068959"/>
            <a:ext cx="7838176" cy="2304256"/>
          </a:xfrm>
        </p:spPr>
        <p:txBody>
          <a:bodyPr>
            <a:noAutofit/>
          </a:bodyPr>
          <a:lstStyle/>
          <a:p>
            <a:r>
              <a:rPr lang="de-DE" sz="4400" dirty="0">
                <a:effectLst>
                  <a:outerShdw blurRad="38100" dist="38100" dir="2700000" algn="tl">
                    <a:srgbClr val="000000">
                      <a:alpha val="43137"/>
                    </a:srgbClr>
                  </a:outerShdw>
                </a:effectLst>
                <a:latin typeface="Noto Sans" panose="020B0502040504020204"/>
              </a:rPr>
              <a:t>Babylon in der Offenbarung und bei Ellen White</a:t>
            </a:r>
          </a:p>
        </p:txBody>
      </p:sp>
    </p:spTree>
    <p:extLst>
      <p:ext uri="{BB962C8B-B14F-4D97-AF65-F5344CB8AC3E}">
        <p14:creationId xmlns:p14="http://schemas.microsoft.com/office/powerpoint/2010/main" val="29483988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sz="2800" b="1" dirty="0">
                <a:latin typeface="Noto Sans" panose="020B0502040504020204" pitchFamily="34" charset="0"/>
                <a:ea typeface="Noto Sans" panose="020B0502040504020204" pitchFamily="34" charset="0"/>
                <a:cs typeface="Noto Sans" panose="020B0502040504020204" pitchFamily="34" charset="0"/>
              </a:rPr>
              <a:t>Ellen White über Babylon</a:t>
            </a:r>
            <a:endParaRPr lang="de-DE" sz="2800" b="1" dirty="0"/>
          </a:p>
        </p:txBody>
      </p:sp>
      <p:sp>
        <p:nvSpPr>
          <p:cNvPr id="3" name="Inhaltsplatzhalter 2"/>
          <p:cNvSpPr>
            <a:spLocks noGrp="1"/>
          </p:cNvSpPr>
          <p:nvPr>
            <p:ph idx="4294967295"/>
          </p:nvPr>
        </p:nvSpPr>
        <p:spPr>
          <a:xfrm>
            <a:off x="600000" y="1628800"/>
            <a:ext cx="9134805" cy="4781631"/>
          </a:xfrm>
          <a:prstGeom prst="rect">
            <a:avLst/>
          </a:prstGeom>
        </p:spPr>
        <p:txBody>
          <a:bodyPr/>
          <a:lstStyle/>
          <a:p>
            <a:pPr marL="0" indent="0">
              <a:spcBef>
                <a:spcPts val="0"/>
              </a:spcBef>
              <a:buNone/>
              <a:defRPr/>
            </a:pPr>
            <a:r>
              <a:rPr kumimoji="0" lang="de-DE" sz="2000" b="1" i="0" u="none" strike="noStrike" kern="0" cap="none" spc="0" normalizeH="0" baseline="0" noProof="0" dirty="0">
                <a:ln w="6350">
                  <a:noFill/>
                </a:ln>
                <a:effectLst/>
                <a:uLnTx/>
                <a:uFillTx/>
                <a:latin typeface="Noto Sans"/>
              </a:rPr>
              <a:t>Was ist das endzeitliche Babylon?</a:t>
            </a:r>
          </a:p>
          <a:p>
            <a:pPr marL="400050" lvl="1" indent="0">
              <a:spcBef>
                <a:spcPts val="0"/>
              </a:spcBef>
              <a:buNone/>
              <a:defRPr/>
            </a:pPr>
            <a:endParaRPr kumimoji="0" lang="de-DE" sz="1800" b="0" i="0" u="none" strike="noStrike" kern="0" cap="none" spc="0" normalizeH="0" baseline="0" noProof="0" dirty="0">
              <a:ln w="6350">
                <a:noFill/>
              </a:ln>
              <a:effectLst/>
              <a:uLnTx/>
              <a:uFillTx/>
              <a:latin typeface="Noto Sans" panose="020B0502040504020204"/>
            </a:endParaRPr>
          </a:p>
          <a:p>
            <a:pPr marL="400050" lvl="1" indent="0" algn="just">
              <a:spcBef>
                <a:spcPts val="0"/>
              </a:spcBef>
              <a:buNone/>
              <a:defRPr/>
            </a:pPr>
            <a:r>
              <a:rPr kumimoji="0" lang="de-DE" sz="1800" b="1" i="0" u="none" strike="noStrike" kern="0" cap="none" spc="0" normalizeH="0" baseline="0" noProof="0" dirty="0">
                <a:ln w="6350">
                  <a:noFill/>
                </a:ln>
                <a:effectLst/>
                <a:uLnTx/>
                <a:uFillTx/>
                <a:latin typeface="Noto Sans" panose="020B0502040504020204"/>
              </a:rPr>
              <a:t>7ABC 423 </a:t>
            </a:r>
          </a:p>
          <a:p>
            <a:pPr marL="400050" lvl="1" indent="0" algn="just">
              <a:spcBef>
                <a:spcPts val="0"/>
              </a:spcBef>
              <a:buNone/>
              <a:defRPr/>
            </a:pPr>
            <a:r>
              <a:rPr kumimoji="0" lang="de-DE" sz="1800" b="0" i="0" u="none" strike="noStrike" kern="0" cap="none" spc="0" normalizeH="0" baseline="0" noProof="0" dirty="0">
                <a:ln w="6350">
                  <a:noFill/>
                </a:ln>
                <a:effectLst/>
                <a:uLnTx/>
                <a:uFillTx/>
                <a:latin typeface="Noto Sans" panose="020B0502040504020204"/>
              </a:rPr>
              <a:t>Gott klagt nach Offenbarung 14,8 Babylon an, „denn sie hat mit dem Zorneswein ihrer Hurerei getränkt alle Völker ...“ Gott schuf die Welt in sechs Tagen; er ruhte am siebten, heiligte ihn und sonderte ihn von allen anderen Tagen als seinen Tag ab, den alle Gläubigen zu allen Zeiten beachten sollten. Doch „der Mensch der Sünde“, der sich über Gott erhob, der sich in den Tempel Gottes setzte und sich selbst als Gott ausgab, nahm sich vor, Zeiten und Gesetze zu ändern. Diese Macht ... veränderte den Ruhetag und setzte den ersten Tag der Woche an die Stelle des siebten. Und </a:t>
            </a:r>
            <a:r>
              <a:rPr kumimoji="0" lang="de-DE" sz="1800" b="0" i="0" u="sng" strike="noStrike" kern="0" cap="none" spc="0" normalizeH="0" baseline="0" noProof="0" dirty="0">
                <a:ln w="6350">
                  <a:noFill/>
                </a:ln>
                <a:effectLst/>
                <a:uLnTx/>
                <a:uFillTx/>
                <a:latin typeface="Noto Sans" panose="020B0502040504020204"/>
              </a:rPr>
              <a:t>die protestantische Welt</a:t>
            </a:r>
            <a:r>
              <a:rPr kumimoji="0" lang="de-DE" sz="1800" b="0" i="0" strike="noStrike" kern="0" cap="none" spc="0" normalizeH="0" baseline="0" noProof="0" dirty="0">
                <a:ln w="6350">
                  <a:noFill/>
                </a:ln>
                <a:effectLst/>
                <a:uLnTx/>
                <a:uFillTx/>
                <a:latin typeface="Noto Sans" panose="020B0502040504020204"/>
              </a:rPr>
              <a:t> hat </a:t>
            </a:r>
            <a:r>
              <a:rPr kumimoji="0" lang="de-DE" sz="1800" b="0" i="0" u="sng" strike="noStrike" kern="0" cap="none" spc="0" normalizeH="0" baseline="0" noProof="0" dirty="0">
                <a:ln w="6350">
                  <a:noFill/>
                </a:ln>
                <a:effectLst/>
                <a:uLnTx/>
                <a:uFillTx/>
                <a:latin typeface="Noto Sans" panose="020B0502040504020204"/>
              </a:rPr>
              <a:t>dieses „Erbe“ vom Papsttum übernommen</a:t>
            </a:r>
            <a:r>
              <a:rPr kumimoji="0" lang="de-DE" sz="1800" b="0" i="0" u="none" strike="noStrike" kern="0" cap="none" spc="0" normalizeH="0" baseline="0" noProof="0" dirty="0">
                <a:ln w="6350">
                  <a:noFill/>
                </a:ln>
                <a:effectLst/>
                <a:uLnTx/>
                <a:uFillTx/>
                <a:latin typeface="Noto Sans" panose="020B0502040504020204"/>
              </a:rPr>
              <a:t>, um es als heilig zu betrachten. </a:t>
            </a:r>
            <a:r>
              <a:rPr kumimoji="0" lang="de-DE" sz="1800" b="0" i="0" strike="noStrike" kern="0" cap="none" spc="0" normalizeH="0" baseline="0" noProof="0" dirty="0">
                <a:ln w="6350">
                  <a:noFill/>
                </a:ln>
                <a:effectLst/>
                <a:uLnTx/>
                <a:uFillTx/>
                <a:latin typeface="Noto Sans" panose="020B0502040504020204"/>
              </a:rPr>
              <a:t>Im Wort Gottes wird </a:t>
            </a:r>
            <a:r>
              <a:rPr kumimoji="0" lang="de-DE" sz="1800" b="0" i="0" u="sng" strike="noStrike" kern="0" cap="none" spc="0" normalizeH="0" baseline="0" noProof="0" dirty="0">
                <a:ln w="6350">
                  <a:noFill/>
                </a:ln>
                <a:effectLst/>
                <a:uLnTx/>
                <a:uFillTx/>
                <a:latin typeface="Noto Sans" panose="020B0502040504020204"/>
              </a:rPr>
              <a:t>dies</a:t>
            </a:r>
            <a:r>
              <a:rPr kumimoji="0" lang="de-DE" sz="1800" b="0" i="0" strike="noStrike" kern="0" cap="none" spc="0" normalizeH="0" baseline="0" noProof="0" dirty="0">
                <a:ln w="6350">
                  <a:noFill/>
                </a:ln>
                <a:effectLst/>
                <a:uLnTx/>
                <a:uFillTx/>
                <a:latin typeface="Noto Sans" panose="020B0502040504020204"/>
              </a:rPr>
              <a:t> als </a:t>
            </a:r>
            <a:r>
              <a:rPr kumimoji="0" lang="de-DE" sz="1800" b="0" i="0" u="sng" strike="noStrike" kern="0" cap="none" spc="0" normalizeH="0" baseline="0" noProof="0" dirty="0">
                <a:ln w="6350">
                  <a:noFill/>
                </a:ln>
                <a:effectLst/>
                <a:uLnTx/>
                <a:uFillTx/>
                <a:latin typeface="Noto Sans" panose="020B0502040504020204"/>
              </a:rPr>
              <a:t>ihre Hurerei</a:t>
            </a:r>
            <a:r>
              <a:rPr kumimoji="0" lang="de-DE" sz="1800" b="0" i="0" strike="noStrike" kern="0" cap="none" spc="0" normalizeH="0" baseline="0" noProof="0" dirty="0">
                <a:ln w="6350">
                  <a:noFill/>
                </a:ln>
                <a:effectLst/>
                <a:uLnTx/>
                <a:uFillTx/>
                <a:latin typeface="Noto Sans" panose="020B0502040504020204"/>
              </a:rPr>
              <a:t> bezeichnet</a:t>
            </a:r>
            <a:r>
              <a:rPr kumimoji="0" lang="de-DE" sz="1800" b="0" i="0" u="none" strike="noStrike" kern="0" cap="none" spc="0" normalizeH="0" baseline="0" noProof="0" dirty="0">
                <a:ln w="6350">
                  <a:noFill/>
                </a:ln>
                <a:effectLst/>
                <a:uLnTx/>
                <a:uFillTx/>
                <a:latin typeface="Noto Sans" panose="020B0502040504020204"/>
              </a:rPr>
              <a:t>.</a:t>
            </a: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de-DE" sz="1800" b="0" i="0" u="none" strike="noStrike" kern="0" cap="none" spc="0" normalizeH="0" baseline="0" noProof="0" dirty="0">
              <a:ln w="6350">
                <a:noFill/>
              </a:ln>
              <a:effectLst/>
              <a:uLnTx/>
              <a:uFillTx/>
              <a:latin typeface="Noto Sans" panose="020B0502040504020204"/>
            </a:endParaRPr>
          </a:p>
          <a:p>
            <a:pPr marL="360363" marR="0" lvl="0" indent="0" algn="l" defTabSz="914400" rtl="0" eaLnBrk="1" fontAlgn="auto" latinLnBrk="0" hangingPunct="1">
              <a:lnSpc>
                <a:spcPct val="150000"/>
              </a:lnSpc>
              <a:spcBef>
                <a:spcPts val="0"/>
              </a:spcBef>
              <a:spcAft>
                <a:spcPts val="0"/>
              </a:spcAft>
              <a:buClrTx/>
              <a:buSzTx/>
              <a:buFontTx/>
              <a:buNone/>
              <a:tabLst/>
              <a:defRPr/>
            </a:pPr>
            <a:r>
              <a:rPr kumimoji="0" lang="de-DE" sz="1800" b="0" i="1" u="none" strike="noStrike" kern="0" cap="none" spc="0" normalizeH="0" baseline="0" noProof="0" dirty="0">
                <a:ln w="6350">
                  <a:noFill/>
                </a:ln>
                <a:effectLst/>
                <a:uLnTx/>
                <a:uFillTx/>
                <a:latin typeface="Noto Sans" panose="020B0502040504020204"/>
                <a:sym typeface="Wingdings" panose="05000000000000000000" pitchFamily="2" charset="2"/>
              </a:rPr>
              <a:t> Protestantische Kirchen, die den Sonntag heiligen</a:t>
            </a:r>
            <a:endParaRPr kumimoji="0" lang="de-DE" sz="1800" b="0" i="1" u="none" strike="noStrike" kern="0" cap="none" spc="0" normalizeH="0" baseline="0" noProof="0" dirty="0">
              <a:ln w="6350">
                <a:noFill/>
              </a:ln>
              <a:effectLst/>
              <a:uLnTx/>
              <a:uFillTx/>
              <a:latin typeface="Noto Sans" panose="020B0502040504020204"/>
            </a:endParaRPr>
          </a:p>
        </p:txBody>
      </p:sp>
    </p:spTree>
    <p:extLst>
      <p:ext uri="{BB962C8B-B14F-4D97-AF65-F5344CB8AC3E}">
        <p14:creationId xmlns:p14="http://schemas.microsoft.com/office/powerpoint/2010/main" val="84325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sz="2800" b="1" dirty="0">
                <a:latin typeface="Noto Sans" panose="020B0502040504020204" pitchFamily="34" charset="0"/>
                <a:ea typeface="Noto Sans" panose="020B0502040504020204" pitchFamily="34" charset="0"/>
                <a:cs typeface="Noto Sans" panose="020B0502040504020204" pitchFamily="34" charset="0"/>
              </a:rPr>
              <a:t>Ellen White über Babylon</a:t>
            </a:r>
            <a:endParaRPr lang="de-DE" sz="2800" b="1" dirty="0"/>
          </a:p>
        </p:txBody>
      </p:sp>
      <p:sp>
        <p:nvSpPr>
          <p:cNvPr id="3" name="Inhaltsplatzhalter 2"/>
          <p:cNvSpPr>
            <a:spLocks noGrp="1"/>
          </p:cNvSpPr>
          <p:nvPr>
            <p:ph idx="4294967295"/>
          </p:nvPr>
        </p:nvSpPr>
        <p:spPr>
          <a:xfrm>
            <a:off x="600000" y="1628800"/>
            <a:ext cx="9134805" cy="4781631"/>
          </a:xfrm>
          <a:prstGeom prst="rect">
            <a:avLst/>
          </a:prstGeom>
        </p:spPr>
        <p:txBody>
          <a:bodyPr/>
          <a:lstStyle/>
          <a:p>
            <a:pPr marL="0" indent="0" algn="just">
              <a:buNone/>
            </a:pPr>
            <a:r>
              <a:rPr kumimoji="0" lang="de-DE" sz="2000" b="1" i="0" u="none" strike="noStrike" kern="0" cap="none" spc="0" normalizeH="0" baseline="0" noProof="0" dirty="0">
                <a:ln w="6350">
                  <a:noFill/>
                </a:ln>
                <a:effectLst/>
                <a:uLnTx/>
                <a:uFillTx/>
                <a:latin typeface="Noto Sans"/>
              </a:rPr>
              <a:t>Was ist das endzeitliche Babylon?</a:t>
            </a:r>
          </a:p>
          <a:p>
            <a:pPr marL="0" indent="0" algn="just">
              <a:buNone/>
            </a:pPr>
            <a:endParaRPr lang="de-DE" sz="1800" dirty="0"/>
          </a:p>
          <a:p>
            <a:pPr marL="400050" lvl="1" indent="0" algn="just">
              <a:buNone/>
            </a:pPr>
            <a:r>
              <a:rPr lang="de-DE" sz="1800" b="1" dirty="0"/>
              <a:t>GK 385-386.393 (= CKB 141) </a:t>
            </a:r>
          </a:p>
          <a:p>
            <a:pPr marL="400050" lvl="1" indent="0" algn="just">
              <a:buNone/>
            </a:pPr>
            <a:r>
              <a:rPr lang="de-DE" sz="1800" dirty="0"/>
              <a:t>Im 18. Kapitel der Offenbarung wird das Volk Gottes aufgefordert, aus Babylon herauszugehen; demzufolge müssen noch viele vom Volk Gottes in Babylon sein. In welchen religiösen Gemeinschaften ist aber jetzt der größere Teil der Nachfolger Christi zu finden? Zweifellos in den </a:t>
            </a:r>
            <a:r>
              <a:rPr lang="de-DE" sz="1800" u="sng" dirty="0"/>
              <a:t>verschiedenen Gemeinschaften, die sich zum protestantischen Glauben bekennen</a:t>
            </a:r>
            <a:r>
              <a:rPr lang="de-DE" sz="1800" dirty="0"/>
              <a:t>. … Trotz der geistlichen Finsternis und der Trennung von Gott, die in den </a:t>
            </a:r>
            <a:r>
              <a:rPr lang="de-DE" sz="1800" u="sng" dirty="0"/>
              <a:t>Kirchen, die Babylon bilden</a:t>
            </a:r>
            <a:r>
              <a:rPr lang="de-DE" sz="1800" dirty="0"/>
              <a:t>, bestehen, findet sich die Mehrzahl der wahren Nachfolger Christi noch immer in ihrer Gemeinschaft.</a:t>
            </a:r>
          </a:p>
          <a:p>
            <a:pPr marL="0" indent="0">
              <a:buNone/>
            </a:pPr>
            <a:endParaRPr lang="de-DE" sz="1800" dirty="0"/>
          </a:p>
          <a:p>
            <a:pPr marL="360363" indent="0">
              <a:buNone/>
            </a:pPr>
            <a:r>
              <a:rPr lang="de-DE" sz="1800" i="1" dirty="0">
                <a:sym typeface="Wingdings" panose="05000000000000000000" pitchFamily="2" charset="2"/>
              </a:rPr>
              <a:t> </a:t>
            </a:r>
            <a:r>
              <a:rPr lang="de-DE" sz="1800" i="1" dirty="0"/>
              <a:t>Verschiedene protestantische (Frei-) Kirchen</a:t>
            </a:r>
          </a:p>
          <a:p>
            <a:pPr marL="0" indent="0">
              <a:buNone/>
            </a:pPr>
            <a:endParaRPr lang="de-DE" sz="1800" dirty="0"/>
          </a:p>
        </p:txBody>
      </p:sp>
    </p:spTree>
    <p:extLst>
      <p:ext uri="{BB962C8B-B14F-4D97-AF65-F5344CB8AC3E}">
        <p14:creationId xmlns:p14="http://schemas.microsoft.com/office/powerpoint/2010/main" val="1614843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sz="2800" b="1" dirty="0">
                <a:latin typeface="Noto Sans" panose="020B0502040504020204" pitchFamily="34" charset="0"/>
                <a:ea typeface="Noto Sans" panose="020B0502040504020204" pitchFamily="34" charset="0"/>
                <a:cs typeface="Noto Sans" panose="020B0502040504020204" pitchFamily="34" charset="0"/>
              </a:rPr>
              <a:t>Ellen White über Babylon</a:t>
            </a:r>
            <a:endParaRPr lang="de-DE" sz="2800" b="1" dirty="0"/>
          </a:p>
        </p:txBody>
      </p:sp>
      <p:sp>
        <p:nvSpPr>
          <p:cNvPr id="3" name="Inhaltsplatzhalter 2"/>
          <p:cNvSpPr>
            <a:spLocks noGrp="1"/>
          </p:cNvSpPr>
          <p:nvPr>
            <p:ph idx="4294967295"/>
          </p:nvPr>
        </p:nvSpPr>
        <p:spPr>
          <a:xfrm>
            <a:off x="600000" y="1628800"/>
            <a:ext cx="9134805" cy="4781631"/>
          </a:xfrm>
          <a:prstGeom prst="rect">
            <a:avLst/>
          </a:prstGeom>
        </p:spPr>
        <p:txBody>
          <a:bodyPr/>
          <a:lstStyle/>
          <a:p>
            <a:pPr marL="0" marR="0" lvl="0" indent="0" algn="just" defTabSz="914400" rtl="0" eaLnBrk="1" fontAlgn="auto" latinLnBrk="0" hangingPunct="1">
              <a:spcBef>
                <a:spcPts val="0"/>
              </a:spcBef>
              <a:spcAft>
                <a:spcPts val="0"/>
              </a:spcAft>
              <a:buClrTx/>
              <a:buSzTx/>
              <a:buFontTx/>
              <a:buNone/>
              <a:tabLst/>
              <a:defRPr/>
            </a:pPr>
            <a:r>
              <a:rPr kumimoji="0" lang="de-DE" sz="2000" b="1" i="0" u="none" strike="noStrike" kern="0" cap="none" spc="0" normalizeH="0" baseline="0" noProof="0" dirty="0">
                <a:ln w="6350">
                  <a:noFill/>
                </a:ln>
                <a:effectLst/>
                <a:uLnTx/>
                <a:uFillTx/>
                <a:latin typeface="Noto Sans" panose="020B0502040504020204"/>
              </a:rPr>
              <a:t>Was ist das endzeitliche Babylon? </a:t>
            </a:r>
          </a:p>
          <a:p>
            <a:pPr marL="0" marR="0" lvl="0" indent="0" algn="just" defTabSz="914400" rtl="0" eaLnBrk="1" fontAlgn="auto" latinLnBrk="0" hangingPunct="1">
              <a:spcBef>
                <a:spcPts val="0"/>
              </a:spcBef>
              <a:spcAft>
                <a:spcPts val="0"/>
              </a:spcAft>
              <a:buClrTx/>
              <a:buSzTx/>
              <a:buFontTx/>
              <a:buNone/>
              <a:tabLst/>
              <a:defRPr/>
            </a:pPr>
            <a:endParaRPr lang="de-DE" sz="1800" b="1" kern="0" dirty="0">
              <a:ln w="6350">
                <a:noFill/>
              </a:ln>
              <a:latin typeface="Noto Sans" panose="020B0502040504020204"/>
            </a:endParaRPr>
          </a:p>
          <a:p>
            <a:pPr marL="400050" lvl="1" indent="0" algn="just">
              <a:spcBef>
                <a:spcPts val="0"/>
              </a:spcBef>
              <a:buNone/>
              <a:defRPr/>
            </a:pPr>
            <a:r>
              <a:rPr kumimoji="0" lang="de-DE" sz="1800" b="1" i="0" u="none" strike="noStrike" kern="0" cap="none" spc="0" normalizeH="0" baseline="0" noProof="0" dirty="0">
                <a:ln w="6350">
                  <a:noFill/>
                </a:ln>
                <a:effectLst/>
                <a:uLnTx/>
                <a:uFillTx/>
                <a:latin typeface="Noto Sans" panose="020B0502040504020204"/>
              </a:rPr>
              <a:t>8T 94 (= CKB 141) </a:t>
            </a:r>
          </a:p>
          <a:p>
            <a:pPr marL="400050" lvl="1" indent="0" algn="just">
              <a:spcBef>
                <a:spcPts val="0"/>
              </a:spcBef>
              <a:buNone/>
              <a:defRPr/>
            </a:pPr>
            <a:r>
              <a:rPr lang="de-DE" sz="1800" kern="0" dirty="0">
                <a:ln w="6350">
                  <a:noFill/>
                </a:ln>
                <a:latin typeface="Noto Sans" panose="020B0502040504020204"/>
              </a:rPr>
              <a:t>„</a:t>
            </a:r>
            <a:r>
              <a:rPr kumimoji="0" lang="de-DE" sz="1800" b="0" i="0" u="none" strike="noStrike" kern="0" cap="none" spc="0" normalizeH="0" baseline="0" noProof="0" dirty="0">
                <a:ln w="6350">
                  <a:noFill/>
                </a:ln>
                <a:effectLst/>
                <a:uLnTx/>
                <a:uFillTx/>
                <a:latin typeface="Noto Sans" panose="020B0502040504020204"/>
              </a:rPr>
              <a:t>Sie hat mit dem Zorneswein ihrer Hurerei getränkt alle Völker.“ Offb. 14,8. Wie geschieht das? Indem Menschen </a:t>
            </a:r>
            <a:r>
              <a:rPr kumimoji="0" lang="de-DE" sz="1800" b="0" i="0" u="sng" strike="noStrike" kern="0" cap="none" spc="0" normalizeH="0" baseline="0" noProof="0" dirty="0">
                <a:ln w="6350">
                  <a:noFill/>
                </a:ln>
                <a:effectLst/>
                <a:uLnTx/>
                <a:uFillTx/>
                <a:latin typeface="Noto Sans" panose="020B0502040504020204"/>
              </a:rPr>
              <a:t>gezwungen</a:t>
            </a:r>
            <a:r>
              <a:rPr kumimoji="0" lang="de-DE" sz="1800" b="0" i="0" u="none" strike="noStrike" kern="0" cap="none" spc="0" normalizeH="0" baseline="0" noProof="0" dirty="0">
                <a:ln w="6350">
                  <a:noFill/>
                </a:ln>
                <a:effectLst/>
                <a:uLnTx/>
                <a:uFillTx/>
                <a:latin typeface="Noto Sans" panose="020B0502040504020204"/>
              </a:rPr>
              <a:t> werden, einen </a:t>
            </a:r>
            <a:r>
              <a:rPr kumimoji="0" lang="de-DE" sz="1800" b="0" i="0" u="sng" strike="noStrike" kern="0" cap="none" spc="0" normalizeH="0" baseline="0" noProof="0" dirty="0">
                <a:ln w="6350">
                  <a:noFill/>
                </a:ln>
                <a:effectLst/>
                <a:uLnTx/>
                <a:uFillTx/>
                <a:latin typeface="Noto Sans" panose="020B0502040504020204"/>
              </a:rPr>
              <a:t>gefälschten Ruhetag</a:t>
            </a:r>
            <a:r>
              <a:rPr kumimoji="0" lang="de-DE" sz="1800" b="0" i="0" u="none" strike="noStrike" kern="0" cap="none" spc="0" normalizeH="0" baseline="0" noProof="0" dirty="0">
                <a:ln w="6350">
                  <a:noFill/>
                </a:ln>
                <a:effectLst/>
                <a:uLnTx/>
                <a:uFillTx/>
                <a:latin typeface="Noto Sans" panose="020B0502040504020204"/>
              </a:rPr>
              <a:t> anzunehmen. </a:t>
            </a:r>
          </a:p>
          <a:p>
            <a:pPr marL="0" marR="0" lvl="0" indent="0" algn="just" defTabSz="914400" rtl="0" eaLnBrk="1" fontAlgn="auto" latinLnBrk="0" hangingPunct="1">
              <a:spcBef>
                <a:spcPts val="0"/>
              </a:spcBef>
              <a:spcAft>
                <a:spcPts val="0"/>
              </a:spcAft>
              <a:buClrTx/>
              <a:buSzTx/>
              <a:buFontTx/>
              <a:buNone/>
              <a:tabLst/>
              <a:defRPr/>
            </a:pPr>
            <a:endParaRPr kumimoji="0" lang="de-DE" sz="1800" b="0" i="0" u="none" strike="noStrike" kern="0" cap="none" spc="0" normalizeH="0" baseline="0" noProof="0" dirty="0">
              <a:ln w="6350">
                <a:noFill/>
              </a:ln>
              <a:effectLst/>
              <a:uLnTx/>
              <a:uFillTx/>
              <a:latin typeface="Noto Sans" panose="020B0502040504020204"/>
            </a:endParaRPr>
          </a:p>
          <a:p>
            <a:pPr marL="0" marR="0" lvl="0" indent="0" algn="just" defTabSz="914400" rtl="0" eaLnBrk="1" fontAlgn="auto" latinLnBrk="0" hangingPunct="1">
              <a:spcBef>
                <a:spcPts val="0"/>
              </a:spcBef>
              <a:spcAft>
                <a:spcPts val="0"/>
              </a:spcAft>
              <a:buClrTx/>
              <a:buSzTx/>
              <a:buFontTx/>
              <a:buNone/>
              <a:tabLst/>
              <a:defRPr/>
            </a:pPr>
            <a:endParaRPr kumimoji="0" lang="de-DE" sz="1800" b="0" i="0" u="none" strike="noStrike" kern="0" cap="none" spc="0" normalizeH="0" baseline="0" noProof="0" dirty="0">
              <a:ln w="6350">
                <a:noFill/>
              </a:ln>
              <a:effectLst/>
              <a:uLnTx/>
              <a:uFillTx/>
              <a:latin typeface="Noto Sans" panose="020B0502040504020204"/>
            </a:endParaRPr>
          </a:p>
          <a:p>
            <a:pPr marL="400050" lvl="1" indent="0" algn="just">
              <a:spcBef>
                <a:spcPts val="0"/>
              </a:spcBef>
              <a:buNone/>
              <a:defRPr/>
            </a:pPr>
            <a:r>
              <a:rPr kumimoji="0" lang="de-DE" sz="1800" b="1" i="0" u="none" strike="noStrike" kern="0" cap="none" spc="0" normalizeH="0" baseline="0" noProof="0" dirty="0">
                <a:ln w="6350">
                  <a:noFill/>
                </a:ln>
                <a:effectLst/>
                <a:uLnTx/>
                <a:uFillTx/>
                <a:latin typeface="Noto Sans" panose="020B0502040504020204"/>
              </a:rPr>
              <a:t>GK 392.393 </a:t>
            </a:r>
          </a:p>
          <a:p>
            <a:pPr marL="400050" lvl="1" indent="0" algn="just">
              <a:spcBef>
                <a:spcPts val="0"/>
              </a:spcBef>
              <a:buNone/>
              <a:defRPr/>
            </a:pPr>
            <a:r>
              <a:rPr kumimoji="0" lang="de-DE" sz="1800" b="0" i="0" u="none" strike="noStrike" kern="0" cap="none" spc="0" normalizeH="0" baseline="0" noProof="0" dirty="0">
                <a:ln w="6350">
                  <a:noFill/>
                </a:ln>
                <a:effectLst/>
                <a:uLnTx/>
                <a:uFillTx/>
                <a:latin typeface="Noto Sans" panose="020B0502040504020204"/>
              </a:rPr>
              <a:t>Jedoch lässt sich noch nicht sagen: Babylon ist gefallen, „denn sie hat mit dem Zorneswein ihrer Hurerei getränkt alle Völker“. Sie hat noch nicht alle Völker dahin gebracht, dies zu tun ... Nicht eher als bis dieser Zustand eingetreten und die </a:t>
            </a:r>
            <a:r>
              <a:rPr kumimoji="0" lang="de-DE" sz="1800" b="0" i="0" u="sng" strike="noStrike" kern="0" cap="none" spc="0" normalizeH="0" baseline="0" noProof="0" dirty="0">
                <a:ln w="6350">
                  <a:noFill/>
                </a:ln>
                <a:effectLst/>
                <a:uLnTx/>
                <a:uFillTx/>
                <a:latin typeface="Noto Sans" panose="020B0502040504020204"/>
              </a:rPr>
              <a:t>Vereinigung der Kirche mit der Welt über die ganze Christenheit</a:t>
            </a:r>
            <a:r>
              <a:rPr kumimoji="0" lang="de-DE" sz="1800" b="0" i="0" u="none" strike="noStrike" kern="0" cap="none" spc="0" normalizeH="0" baseline="0" noProof="0" dirty="0">
                <a:ln w="6350">
                  <a:noFill/>
                </a:ln>
                <a:effectLst/>
                <a:uLnTx/>
                <a:uFillTx/>
                <a:latin typeface="Noto Sans" panose="020B0502040504020204"/>
              </a:rPr>
              <a:t> hergestellt ist, wird der Fall Babylons vollständig sein. Die Veränderung schreitet voran, aber die vollkommene Erfüllung von Offenbarung 14,8 ist noch zukünftig.</a:t>
            </a:r>
          </a:p>
          <a:p>
            <a:pPr marL="400050" lvl="1" indent="0" algn="just">
              <a:spcBef>
                <a:spcPts val="0"/>
              </a:spcBef>
              <a:buNone/>
              <a:defRPr/>
            </a:pPr>
            <a:endParaRPr lang="de-DE" sz="1800" kern="0" dirty="0">
              <a:ln w="6350">
                <a:noFill/>
              </a:ln>
              <a:latin typeface="Noto Sans" panose="020B0502040504020204"/>
            </a:endParaRPr>
          </a:p>
          <a:p>
            <a:pPr marL="400050" lvl="1" indent="0" algn="just">
              <a:spcBef>
                <a:spcPts val="0"/>
              </a:spcBef>
              <a:buNone/>
              <a:defRPr/>
            </a:pPr>
            <a:r>
              <a:rPr kumimoji="0" lang="de-DE" sz="1800" b="0" i="1" u="none" strike="noStrike" kern="0" cap="none" spc="0" normalizeH="0" baseline="0" noProof="0" dirty="0">
                <a:ln w="6350">
                  <a:noFill/>
                </a:ln>
                <a:effectLst/>
                <a:uLnTx/>
                <a:uFillTx/>
                <a:latin typeface="Noto Sans" panose="020B0502040504020204"/>
                <a:sym typeface="Wingdings" panose="05000000000000000000" pitchFamily="2" charset="2"/>
              </a:rPr>
              <a:t> </a:t>
            </a:r>
            <a:r>
              <a:rPr kumimoji="0" lang="de-DE" sz="1800" b="0" i="1" u="none" strike="noStrike" kern="0" cap="none" spc="0" normalizeH="0" baseline="0" noProof="0" dirty="0" err="1">
                <a:ln w="6350">
                  <a:noFill/>
                </a:ln>
                <a:effectLst/>
                <a:uLnTx/>
                <a:uFillTx/>
                <a:latin typeface="Noto Sans" panose="020B0502040504020204"/>
                <a:sym typeface="Wingdings" panose="05000000000000000000" pitchFamily="2" charset="2"/>
              </a:rPr>
              <a:t>Abfallsprozess</a:t>
            </a:r>
            <a:r>
              <a:rPr kumimoji="0" lang="de-DE" sz="1800" b="0" i="1" u="none" strike="noStrike" kern="0" cap="none" spc="0" normalizeH="0" baseline="0" noProof="0" dirty="0">
                <a:ln w="6350">
                  <a:noFill/>
                </a:ln>
                <a:effectLst/>
                <a:uLnTx/>
                <a:uFillTx/>
                <a:latin typeface="Noto Sans" panose="020B0502040504020204"/>
                <a:sym typeface="Wingdings" panose="05000000000000000000" pitchFamily="2" charset="2"/>
              </a:rPr>
              <a:t> seit 1844 bis zur Wiederkunft; Zeichen: Sonntagsheiligung</a:t>
            </a:r>
            <a:endParaRPr kumimoji="0" lang="de-DE" sz="1800" b="0" i="1" u="none" strike="noStrike" kern="0" cap="none" spc="0" normalizeH="0" baseline="0" noProof="0" dirty="0">
              <a:ln w="6350">
                <a:noFill/>
              </a:ln>
              <a:effectLst/>
              <a:uLnTx/>
              <a:uFillTx/>
              <a:latin typeface="Noto Sans" panose="020B0502040504020204"/>
            </a:endParaRPr>
          </a:p>
        </p:txBody>
      </p:sp>
    </p:spTree>
    <p:extLst>
      <p:ext uri="{BB962C8B-B14F-4D97-AF65-F5344CB8AC3E}">
        <p14:creationId xmlns:p14="http://schemas.microsoft.com/office/powerpoint/2010/main" val="2073685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sz="2800" b="1" dirty="0">
                <a:latin typeface="Noto Sans" panose="020B0502040504020204" pitchFamily="34" charset="0"/>
                <a:ea typeface="Noto Sans" panose="020B0502040504020204" pitchFamily="34" charset="0"/>
                <a:cs typeface="Noto Sans" panose="020B0502040504020204" pitchFamily="34" charset="0"/>
              </a:rPr>
              <a:t>Ellen White über Babylon</a:t>
            </a:r>
            <a:endParaRPr lang="de-DE" sz="2800" b="1" dirty="0"/>
          </a:p>
        </p:txBody>
      </p:sp>
      <p:sp>
        <p:nvSpPr>
          <p:cNvPr id="3" name="Inhaltsplatzhalter 2"/>
          <p:cNvSpPr>
            <a:spLocks noGrp="1"/>
          </p:cNvSpPr>
          <p:nvPr>
            <p:ph idx="4294967295"/>
          </p:nvPr>
        </p:nvSpPr>
        <p:spPr>
          <a:xfrm>
            <a:off x="600000" y="1628800"/>
            <a:ext cx="9643082" cy="4781631"/>
          </a:xfrm>
          <a:prstGeom prst="rect">
            <a:avLst/>
          </a:prstGeom>
        </p:spPr>
        <p:txBody>
          <a:bodyPr/>
          <a:lstStyle/>
          <a:p>
            <a:pPr marL="0" indent="0" algn="just">
              <a:spcBef>
                <a:spcPts val="0"/>
              </a:spcBef>
              <a:buNone/>
              <a:defRPr/>
            </a:pPr>
            <a:r>
              <a:rPr kumimoji="0" lang="de-DE" sz="2000" b="1" i="0" u="none" strike="noStrike" kern="0" cap="none" spc="0" normalizeH="0" baseline="0" noProof="0" dirty="0">
                <a:ln w="6350">
                  <a:noFill/>
                </a:ln>
                <a:effectLst/>
                <a:uLnTx/>
                <a:uFillTx/>
                <a:latin typeface="Noto Sans" panose="020B0502040504020204"/>
              </a:rPr>
              <a:t>Was ist das endzeitliche Babylon?</a:t>
            </a:r>
          </a:p>
          <a:p>
            <a:pPr marL="0" marR="0" lvl="0" indent="0" algn="just" defTabSz="914400" rtl="0" eaLnBrk="1" fontAlgn="auto" latinLnBrk="0" hangingPunct="1">
              <a:spcBef>
                <a:spcPts val="0"/>
              </a:spcBef>
              <a:spcAft>
                <a:spcPts val="0"/>
              </a:spcAft>
              <a:buClrTx/>
              <a:buSzTx/>
              <a:buFontTx/>
              <a:buNone/>
              <a:tabLst/>
              <a:defRPr/>
            </a:pPr>
            <a:endParaRPr kumimoji="0" lang="de-DE" sz="1800" b="1" i="0" u="none" strike="noStrike" kern="0" cap="none" spc="0" normalizeH="0" baseline="0" noProof="0" dirty="0">
              <a:ln w="6350">
                <a:noFill/>
              </a:ln>
              <a:effectLst/>
              <a:uLnTx/>
              <a:uFillTx/>
              <a:latin typeface="Noto Sans" panose="020B0502040504020204"/>
            </a:endParaRPr>
          </a:p>
          <a:p>
            <a:pPr marL="400050" lvl="1" indent="0" algn="just">
              <a:spcBef>
                <a:spcPts val="0"/>
              </a:spcBef>
              <a:buNone/>
              <a:defRPr/>
            </a:pPr>
            <a:r>
              <a:rPr kumimoji="0" lang="de-DE" sz="1800" b="1" i="0" u="none" strike="noStrike" kern="0" cap="none" spc="0" normalizeH="0" baseline="0" noProof="0" dirty="0">
                <a:ln w="6350">
                  <a:noFill/>
                </a:ln>
                <a:effectLst/>
                <a:uLnTx/>
                <a:uFillTx/>
                <a:latin typeface="Noto Sans" panose="020B0502040504020204"/>
              </a:rPr>
              <a:t>ST 12.06.1893 (= CKB 142) </a:t>
            </a:r>
          </a:p>
          <a:p>
            <a:pPr marL="400050" lvl="1" indent="0" algn="just">
              <a:spcBef>
                <a:spcPts val="0"/>
              </a:spcBef>
              <a:buNone/>
              <a:defRPr/>
            </a:pPr>
            <a:r>
              <a:rPr kumimoji="0" lang="de-DE" sz="1800" b="0" i="0" u="none" strike="noStrike" kern="0" cap="none" spc="0" normalizeH="0" baseline="0" noProof="0" dirty="0">
                <a:ln w="6350">
                  <a:noFill/>
                </a:ln>
                <a:effectLst/>
                <a:uLnTx/>
                <a:uFillTx/>
                <a:latin typeface="Noto Sans" panose="020B0502040504020204"/>
              </a:rPr>
              <a:t>Wann reichen ihre Sünden bis zum Himmel? [Offb. 18,2-5.] </a:t>
            </a:r>
            <a:r>
              <a:rPr kumimoji="0" lang="de-DE" sz="1800" b="0" i="0" strike="noStrike" kern="0" cap="none" spc="0" normalizeH="0" baseline="0" noProof="0" dirty="0">
                <a:ln w="6350">
                  <a:noFill/>
                </a:ln>
                <a:effectLst/>
                <a:uLnTx/>
                <a:uFillTx/>
                <a:latin typeface="Noto Sans" panose="020B0502040504020204"/>
              </a:rPr>
              <a:t>Wenn </a:t>
            </a:r>
            <a:r>
              <a:rPr kumimoji="0" lang="de-DE" sz="1800" b="0" i="0" u="sng" strike="noStrike" kern="0" cap="none" spc="0" normalizeH="0" baseline="0" noProof="0" dirty="0">
                <a:ln w="6350">
                  <a:noFill/>
                </a:ln>
                <a:effectLst/>
                <a:uLnTx/>
                <a:uFillTx/>
                <a:latin typeface="Noto Sans" panose="020B0502040504020204"/>
              </a:rPr>
              <a:t>Gottes Gesetz</a:t>
            </a:r>
            <a:r>
              <a:rPr kumimoji="0" lang="de-DE" sz="1800" b="0" i="0" strike="noStrike" kern="0" cap="none" spc="0" normalizeH="0" baseline="0" noProof="0" dirty="0">
                <a:ln w="6350">
                  <a:noFill/>
                </a:ln>
                <a:effectLst/>
                <a:uLnTx/>
                <a:uFillTx/>
                <a:latin typeface="Noto Sans" panose="020B0502040504020204"/>
              </a:rPr>
              <a:t> durch menschliche Verordnungen endgültig für </a:t>
            </a:r>
            <a:r>
              <a:rPr kumimoji="0" lang="de-DE" sz="1800" b="0" i="0" u="sng" strike="noStrike" kern="0" cap="none" spc="0" normalizeH="0" baseline="0" noProof="0" dirty="0">
                <a:ln w="6350">
                  <a:noFill/>
                </a:ln>
                <a:effectLst/>
                <a:uLnTx/>
                <a:uFillTx/>
                <a:latin typeface="Noto Sans" panose="020B0502040504020204"/>
              </a:rPr>
              <a:t>nichtig erklärt</a:t>
            </a:r>
            <a:r>
              <a:rPr kumimoji="0" lang="de-DE" sz="1800" b="0" i="0" strike="noStrike" kern="0" cap="none" spc="0" normalizeH="0" baseline="0" noProof="0" dirty="0">
                <a:ln w="6350">
                  <a:noFill/>
                </a:ln>
                <a:effectLst/>
                <a:uLnTx/>
                <a:uFillTx/>
                <a:latin typeface="Noto Sans" panose="020B0502040504020204"/>
              </a:rPr>
              <a:t> wird</a:t>
            </a:r>
            <a:r>
              <a:rPr kumimoji="0" lang="de-DE" sz="1800" b="0" i="0" u="none" strike="noStrike" kern="0" cap="none" spc="0" normalizeH="0" baseline="0" noProof="0" dirty="0">
                <a:ln w="6350">
                  <a:noFill/>
                </a:ln>
                <a:effectLst/>
                <a:uLnTx/>
                <a:uFillTx/>
                <a:latin typeface="Noto Sans" panose="020B0502040504020204"/>
              </a:rPr>
              <a:t>.</a:t>
            </a:r>
            <a:endParaRPr lang="de-DE" sz="1800" kern="0" dirty="0">
              <a:ln w="6350">
                <a:noFill/>
              </a:ln>
              <a:latin typeface="Noto Sans" panose="020B0502040504020204"/>
            </a:endParaRPr>
          </a:p>
          <a:p>
            <a:pPr marL="0" indent="0" algn="just">
              <a:spcBef>
                <a:spcPts val="0"/>
              </a:spcBef>
              <a:buNone/>
              <a:defRPr/>
            </a:pPr>
            <a:endParaRPr kumimoji="0" lang="de-DE" sz="1800" b="0" i="0" u="none" strike="noStrike" kern="0" cap="none" spc="0" normalizeH="0" baseline="0" noProof="0" dirty="0">
              <a:ln w="6350">
                <a:noFill/>
              </a:ln>
              <a:effectLst/>
              <a:uLnTx/>
              <a:uFillTx/>
              <a:latin typeface="Noto Sans" panose="020B0502040504020204"/>
            </a:endParaRPr>
          </a:p>
          <a:p>
            <a:pPr marL="0" indent="0" algn="just">
              <a:spcBef>
                <a:spcPts val="0"/>
              </a:spcBef>
              <a:buNone/>
              <a:defRPr/>
            </a:pPr>
            <a:endParaRPr kumimoji="0" lang="de-DE" sz="1800" b="0" i="0" u="none" strike="noStrike" kern="0" cap="none" spc="0" normalizeH="0" baseline="0" noProof="0" dirty="0">
              <a:ln w="6350">
                <a:noFill/>
              </a:ln>
              <a:effectLst/>
              <a:uLnTx/>
              <a:uFillTx/>
              <a:latin typeface="Noto Sans" panose="020B0502040504020204"/>
            </a:endParaRPr>
          </a:p>
          <a:p>
            <a:pPr marL="400050" lvl="1" indent="0" algn="just">
              <a:buNone/>
            </a:pPr>
            <a:r>
              <a:rPr lang="de-DE" sz="1800" b="1" dirty="0"/>
              <a:t>BRG 142-143 </a:t>
            </a:r>
          </a:p>
          <a:p>
            <a:pPr marL="400050" lvl="1" indent="0" algn="just">
              <a:buNone/>
            </a:pPr>
            <a:r>
              <a:rPr lang="de-DE" sz="1800" dirty="0"/>
              <a:t>Über </a:t>
            </a:r>
            <a:r>
              <a:rPr lang="de-DE" sz="1800" u="sng" dirty="0"/>
              <a:t>Babylon</a:t>
            </a:r>
            <a:r>
              <a:rPr lang="de-DE" sz="1800" dirty="0"/>
              <a:t>, </a:t>
            </a:r>
            <a:r>
              <a:rPr lang="de-DE" sz="1800" u="sng" dirty="0"/>
              <a:t>das Symbol der abgefallenen Gemeinde</a:t>
            </a:r>
            <a:r>
              <a:rPr lang="de-DE" sz="1800" dirty="0"/>
              <a:t>, sagt er zu seinen Gerichtshelfern: „Ihre Sünden reichen bis an den Himmel, und Gott denkt an ihren Frevel.“</a:t>
            </a:r>
          </a:p>
          <a:p>
            <a:pPr marL="400050" lvl="1" indent="0" algn="just">
              <a:buNone/>
            </a:pPr>
            <a:endParaRPr lang="de-DE" sz="1800" dirty="0"/>
          </a:p>
          <a:p>
            <a:pPr marL="400050" lvl="1" indent="0" algn="just">
              <a:buNone/>
            </a:pPr>
            <a:endParaRPr lang="de-DE" sz="1800" dirty="0"/>
          </a:p>
          <a:p>
            <a:pPr marL="400050" lvl="1" indent="0" algn="just">
              <a:buNone/>
            </a:pPr>
            <a:r>
              <a:rPr lang="de-DE" sz="1800" i="1" dirty="0">
                <a:sym typeface="Wingdings" panose="05000000000000000000" pitchFamily="2" charset="2"/>
              </a:rPr>
              <a:t> Babylon ist die abgefallene Gemeinde (aus Offb 12), der abgefallene Protestantismus</a:t>
            </a:r>
            <a:endParaRPr lang="de-DE" sz="1800" i="1" dirty="0"/>
          </a:p>
        </p:txBody>
      </p:sp>
    </p:spTree>
    <p:extLst>
      <p:ext uri="{BB962C8B-B14F-4D97-AF65-F5344CB8AC3E}">
        <p14:creationId xmlns:p14="http://schemas.microsoft.com/office/powerpoint/2010/main" val="608287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sz="2800" b="1" dirty="0">
                <a:latin typeface="Noto Sans" panose="020B0502040504020204" pitchFamily="34" charset="0"/>
                <a:ea typeface="Noto Sans" panose="020B0502040504020204" pitchFamily="34" charset="0"/>
                <a:cs typeface="Noto Sans" panose="020B0502040504020204" pitchFamily="34" charset="0"/>
              </a:rPr>
              <a:t>Ellen White über Babylon</a:t>
            </a:r>
            <a:endParaRPr lang="de-DE" sz="2800" b="1" dirty="0"/>
          </a:p>
        </p:txBody>
      </p:sp>
      <p:sp>
        <p:nvSpPr>
          <p:cNvPr id="3" name="Inhaltsplatzhalter 2"/>
          <p:cNvSpPr>
            <a:spLocks noGrp="1"/>
          </p:cNvSpPr>
          <p:nvPr>
            <p:ph idx="4294967295"/>
          </p:nvPr>
        </p:nvSpPr>
        <p:spPr>
          <a:xfrm>
            <a:off x="600000" y="1556792"/>
            <a:ext cx="9134805" cy="4781631"/>
          </a:xfrm>
          <a:prstGeom prst="rect">
            <a:avLst/>
          </a:prstGeom>
        </p:spPr>
        <p:txBody>
          <a:bodyPr/>
          <a:lstStyle/>
          <a:p>
            <a:pPr marL="0" indent="0">
              <a:lnSpc>
                <a:spcPct val="150000"/>
              </a:lnSpc>
              <a:spcBef>
                <a:spcPts val="0"/>
              </a:spcBef>
              <a:buNone/>
              <a:defRPr/>
            </a:pPr>
            <a:r>
              <a:rPr kumimoji="0" lang="de-DE" sz="2000" b="1" i="0" u="none" strike="noStrike" kern="0" cap="none" spc="0" normalizeH="0" baseline="0" noProof="0" dirty="0">
                <a:ln w="6350">
                  <a:noFill/>
                </a:ln>
                <a:effectLst/>
                <a:uLnTx/>
                <a:uFillTx/>
                <a:latin typeface="Noto Sans" panose="020B0502040504020204"/>
              </a:rPr>
              <a:t>Was ist das endzeitliche Babylon? </a:t>
            </a: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de-DE" sz="1800" b="0" i="0" u="none" strike="noStrike" kern="0" cap="none" spc="0" normalizeH="0" baseline="0" noProof="0" dirty="0">
              <a:ln w="6350">
                <a:noFill/>
              </a:ln>
              <a:effectLst/>
              <a:uLnTx/>
              <a:uFillTx/>
              <a:latin typeface="Noto Sans" panose="020B0502040504020204"/>
            </a:endParaRPr>
          </a:p>
          <a:p>
            <a:pPr marL="400050" lvl="1" indent="0" algn="just">
              <a:spcBef>
                <a:spcPts val="0"/>
              </a:spcBef>
              <a:buNone/>
              <a:defRPr/>
            </a:pPr>
            <a:r>
              <a:rPr lang="de-DE" sz="1800" b="1" kern="0" dirty="0">
                <a:ln w="6350">
                  <a:noFill/>
                </a:ln>
                <a:latin typeface="Noto Sans" panose="020B0502040504020204"/>
              </a:rPr>
              <a:t>2</a:t>
            </a:r>
            <a:r>
              <a:rPr kumimoji="0" lang="de-DE" sz="1800" b="1" i="0" u="none" strike="noStrike" kern="0" cap="none" spc="0" normalizeH="0" baseline="0" noProof="0" dirty="0">
                <a:ln w="6350">
                  <a:noFill/>
                </a:ln>
                <a:effectLst/>
                <a:uLnTx/>
                <a:uFillTx/>
                <a:latin typeface="Noto Sans" panose="020B0502040504020204"/>
              </a:rPr>
              <a:t>SM 118 (= 2FG 115) </a:t>
            </a:r>
          </a:p>
          <a:p>
            <a:pPr marL="400050" lvl="1" indent="0" algn="just">
              <a:spcBef>
                <a:spcPts val="0"/>
              </a:spcBef>
              <a:buNone/>
              <a:defRPr/>
            </a:pPr>
            <a:r>
              <a:rPr kumimoji="0" lang="de-DE" sz="1800" b="0" i="0" u="none" strike="noStrike" kern="0" cap="none" spc="0" normalizeH="0" baseline="0" noProof="0" dirty="0">
                <a:ln w="6350">
                  <a:noFill/>
                </a:ln>
                <a:effectLst/>
                <a:uLnTx/>
                <a:uFillTx/>
                <a:latin typeface="Noto Sans" panose="020B0502040504020204"/>
              </a:rPr>
              <a:t>Was ist unter dem Symbol des Weines dargestellt? Nichts anderes als die </a:t>
            </a:r>
            <a:r>
              <a:rPr kumimoji="0" lang="de-DE" sz="1800" b="0" i="0" u="sng" strike="noStrike" kern="0" cap="none" spc="0" normalizeH="0" baseline="0" noProof="0" dirty="0">
                <a:ln w="6350">
                  <a:noFill/>
                </a:ln>
                <a:effectLst/>
                <a:uLnTx/>
                <a:uFillTx/>
                <a:latin typeface="Noto Sans" panose="020B0502040504020204"/>
              </a:rPr>
              <a:t>falschen Lehren</a:t>
            </a:r>
            <a:r>
              <a:rPr kumimoji="0" lang="de-DE" sz="1800" b="0" i="0" u="none" strike="noStrike" kern="0" cap="none" spc="0" normalizeH="0" baseline="0" noProof="0" dirty="0">
                <a:ln w="6350">
                  <a:noFill/>
                </a:ln>
                <a:effectLst/>
                <a:uLnTx/>
                <a:uFillTx/>
                <a:latin typeface="Noto Sans" panose="020B0502040504020204"/>
              </a:rPr>
              <a:t>. Babylon hat der Welt beispielsweise anstelle des biblischen Sabbats einen </a:t>
            </a:r>
            <a:r>
              <a:rPr kumimoji="0" lang="de-DE" sz="1800" b="0" i="0" u="sng" strike="noStrike" kern="0" cap="none" spc="0" normalizeH="0" baseline="0" noProof="0" dirty="0">
                <a:ln w="6350">
                  <a:noFill/>
                </a:ln>
                <a:effectLst/>
                <a:uLnTx/>
                <a:uFillTx/>
                <a:latin typeface="Noto Sans" panose="020B0502040504020204"/>
              </a:rPr>
              <a:t>kirchlichen Feiertag</a:t>
            </a:r>
            <a:r>
              <a:rPr kumimoji="0" lang="de-DE" sz="1800" b="0" i="0" u="none" strike="noStrike" kern="0" cap="none" spc="0" normalizeH="0" baseline="0" noProof="0" dirty="0">
                <a:ln w="6350">
                  <a:noFill/>
                </a:ln>
                <a:effectLst/>
                <a:uLnTx/>
                <a:uFillTx/>
                <a:latin typeface="Noto Sans" panose="020B0502040504020204"/>
              </a:rPr>
              <a:t> untergeschoben. Es hat eine uralte Lüge Satans wieder aufgegriffen, indem es die Leute glauben macht, der Mensch habe von Natur aus eine </a:t>
            </a:r>
            <a:r>
              <a:rPr kumimoji="0" lang="de-DE" sz="1800" b="0" i="0" u="sng" strike="noStrike" kern="0" cap="none" spc="0" normalizeH="0" baseline="0" noProof="0" dirty="0">
                <a:ln w="6350">
                  <a:noFill/>
                </a:ln>
                <a:effectLst/>
                <a:uLnTx/>
                <a:uFillTx/>
                <a:latin typeface="Noto Sans" panose="020B0502040504020204"/>
              </a:rPr>
              <a:t>unsterbliche Seele</a:t>
            </a:r>
            <a:r>
              <a:rPr kumimoji="0" lang="de-DE" sz="1800" b="0" i="0" u="none" strike="noStrike" kern="0" cap="none" spc="0" normalizeH="0" baseline="0" noProof="0" dirty="0">
                <a:ln w="6350">
                  <a:noFill/>
                </a:ln>
                <a:effectLst/>
                <a:uLnTx/>
                <a:uFillTx/>
                <a:latin typeface="Noto Sans" panose="020B0502040504020204"/>
              </a:rPr>
              <a:t>. Babylon hat die Welt mit </a:t>
            </a:r>
            <a:r>
              <a:rPr kumimoji="0" lang="de-DE" sz="1800" b="0" i="0" u="sng" strike="noStrike" kern="0" cap="none" spc="0" normalizeH="0" baseline="0" noProof="0" dirty="0">
                <a:ln w="6350">
                  <a:noFill/>
                </a:ln>
                <a:effectLst/>
                <a:uLnTx/>
                <a:uFillTx/>
                <a:latin typeface="Noto Sans" panose="020B0502040504020204"/>
              </a:rPr>
              <a:t>Lehren</a:t>
            </a:r>
            <a:r>
              <a:rPr kumimoji="0" lang="de-DE" sz="1800" b="0" i="0" u="none" strike="noStrike" kern="0" cap="none" spc="0" normalizeH="0" baseline="0" noProof="0" dirty="0">
                <a:ln w="6350">
                  <a:noFill/>
                </a:ln>
                <a:effectLst/>
                <a:uLnTx/>
                <a:uFillTx/>
                <a:latin typeface="Noto Sans" panose="020B0502040504020204"/>
              </a:rPr>
              <a:t> überschwemmt, </a:t>
            </a:r>
            <a:r>
              <a:rPr kumimoji="0" lang="de-DE" sz="1800" b="0" i="0" u="sng" strike="noStrike" kern="0" cap="none" spc="0" normalizeH="0" baseline="0" noProof="0" dirty="0">
                <a:ln w="6350">
                  <a:noFill/>
                </a:ln>
                <a:effectLst/>
                <a:uLnTx/>
                <a:uFillTx/>
                <a:latin typeface="Noto Sans" panose="020B0502040504020204"/>
              </a:rPr>
              <a:t>die nicht von Gott kommen</a:t>
            </a:r>
            <a:r>
              <a:rPr kumimoji="0" lang="de-DE" sz="1800" b="0" i="0" u="none" strike="noStrike" kern="0" cap="none" spc="0" normalizeH="0" baseline="0" noProof="0" dirty="0">
                <a:ln w="6350">
                  <a:noFill/>
                </a:ln>
                <a:effectLst/>
                <a:uLnTx/>
                <a:uFillTx/>
                <a:latin typeface="Noto Sans" panose="020B0502040504020204"/>
              </a:rPr>
              <a:t>.</a:t>
            </a:r>
          </a:p>
          <a:p>
            <a:pPr marL="0" indent="0" algn="just">
              <a:spcBef>
                <a:spcPts val="0"/>
              </a:spcBef>
              <a:buNone/>
              <a:defRPr/>
            </a:pPr>
            <a:endParaRPr lang="de-DE" sz="1800" kern="0" dirty="0">
              <a:ln w="6350">
                <a:noFill/>
              </a:ln>
              <a:latin typeface="Noto Sans" panose="020B0502040504020204"/>
              <a:sym typeface="Wingdings" panose="05000000000000000000" pitchFamily="2" charset="2"/>
            </a:endParaRPr>
          </a:p>
          <a:p>
            <a:pPr marL="0" indent="0" algn="just">
              <a:spcBef>
                <a:spcPts val="0"/>
              </a:spcBef>
              <a:buNone/>
              <a:defRPr/>
            </a:pPr>
            <a:endParaRPr lang="de-DE" sz="1800" kern="0" dirty="0">
              <a:ln w="6350">
                <a:noFill/>
              </a:ln>
              <a:latin typeface="Noto Sans" panose="020B0502040504020204"/>
              <a:sym typeface="Wingdings" panose="05000000000000000000" pitchFamily="2" charset="2"/>
            </a:endParaRPr>
          </a:p>
          <a:p>
            <a:pPr marL="360363" indent="0" algn="just">
              <a:spcBef>
                <a:spcPts val="0"/>
              </a:spcBef>
              <a:buNone/>
              <a:defRPr/>
            </a:pPr>
            <a:r>
              <a:rPr kumimoji="0" lang="de-DE" sz="1800" b="0" i="1" u="none" strike="noStrike" kern="0" cap="none" spc="0" normalizeH="0" baseline="0" noProof="0" dirty="0">
                <a:ln w="6350">
                  <a:noFill/>
                </a:ln>
                <a:effectLst/>
                <a:uLnTx/>
                <a:uFillTx/>
                <a:latin typeface="Noto Sans" panose="020B0502040504020204"/>
                <a:sym typeface="Wingdings" panose="05000000000000000000" pitchFamily="2" charset="2"/>
              </a:rPr>
              <a:t> Die Irrlehren vom Sonntag und der Unsterblichkeit der Seele machen zu Babylon</a:t>
            </a:r>
            <a:endParaRPr kumimoji="0" lang="de-DE" sz="1800" b="0" i="1" u="none" strike="noStrike" kern="0" cap="none" spc="0" normalizeH="0" baseline="0" noProof="0" dirty="0">
              <a:ln w="6350">
                <a:noFill/>
              </a:ln>
              <a:effectLst/>
              <a:uLnTx/>
              <a:uFillTx/>
              <a:latin typeface="Noto Sans" panose="020B0502040504020204"/>
            </a:endParaRPr>
          </a:p>
          <a:p>
            <a:pPr marL="400050" lvl="1" indent="0" algn="just">
              <a:spcBef>
                <a:spcPts val="0"/>
              </a:spcBef>
              <a:buNone/>
              <a:defRPr/>
            </a:pPr>
            <a:endParaRPr kumimoji="0" lang="de-DE" sz="1800" b="0" i="0" u="none" strike="noStrike" kern="0" cap="none" spc="0" normalizeH="0" baseline="0" noProof="0" dirty="0">
              <a:ln w="6350">
                <a:noFill/>
              </a:ln>
              <a:effectLst/>
              <a:uLnTx/>
              <a:uFillTx/>
              <a:latin typeface="Noto Sans" panose="020B0502040504020204"/>
            </a:endParaRPr>
          </a:p>
        </p:txBody>
      </p:sp>
    </p:spTree>
    <p:extLst>
      <p:ext uri="{BB962C8B-B14F-4D97-AF65-F5344CB8AC3E}">
        <p14:creationId xmlns:p14="http://schemas.microsoft.com/office/powerpoint/2010/main" val="32263084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sz="2800" b="1" dirty="0">
                <a:latin typeface="Noto Sans" panose="020B0502040504020204" pitchFamily="34" charset="0"/>
                <a:ea typeface="Noto Sans" panose="020B0502040504020204" pitchFamily="34" charset="0"/>
                <a:cs typeface="Noto Sans" panose="020B0502040504020204" pitchFamily="34" charset="0"/>
              </a:rPr>
              <a:t>Ellen White über Babylon</a:t>
            </a:r>
            <a:endParaRPr lang="de-DE" sz="2800" b="1" dirty="0"/>
          </a:p>
        </p:txBody>
      </p:sp>
      <p:sp>
        <p:nvSpPr>
          <p:cNvPr id="3" name="Inhaltsplatzhalter 2"/>
          <p:cNvSpPr>
            <a:spLocks noGrp="1"/>
          </p:cNvSpPr>
          <p:nvPr>
            <p:ph idx="4294967295"/>
          </p:nvPr>
        </p:nvSpPr>
        <p:spPr>
          <a:xfrm>
            <a:off x="600000" y="1556792"/>
            <a:ext cx="9134805" cy="4781631"/>
          </a:xfrm>
          <a:prstGeom prst="rect">
            <a:avLst/>
          </a:prstGeom>
        </p:spPr>
        <p: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de-DE" sz="2000" b="1" i="0" u="none" strike="noStrike" kern="0" cap="none" spc="0" normalizeH="0" baseline="0" noProof="0" dirty="0">
                <a:ln w="6350">
                  <a:noFill/>
                </a:ln>
                <a:effectLst/>
                <a:uLnTx/>
                <a:uFillTx/>
                <a:latin typeface="Noto Sans" panose="020B0502040504020204"/>
              </a:rPr>
              <a:t>Was ist das endzeitliche Babylon? </a:t>
            </a:r>
          </a:p>
          <a:p>
            <a:pPr marL="400050" lvl="1" indent="0">
              <a:spcBef>
                <a:spcPts val="0"/>
              </a:spcBef>
              <a:buNone/>
              <a:defRPr/>
            </a:pPr>
            <a:endParaRPr lang="de-DE" sz="1800" kern="0" dirty="0">
              <a:ln w="6350">
                <a:noFill/>
              </a:ln>
              <a:latin typeface="Noto Sans" panose="020B0502040504020204"/>
            </a:endParaRPr>
          </a:p>
          <a:p>
            <a:pPr marL="400050" lvl="1" indent="0" algn="just">
              <a:spcBef>
                <a:spcPts val="0"/>
              </a:spcBef>
              <a:buNone/>
              <a:defRPr/>
            </a:pPr>
            <a:r>
              <a:rPr kumimoji="0" lang="de-DE" sz="1800" b="1" i="0" u="none" strike="noStrike" kern="0" cap="none" spc="0" normalizeH="0" baseline="0" noProof="0" dirty="0">
                <a:ln w="6350">
                  <a:noFill/>
                </a:ln>
                <a:effectLst/>
                <a:uLnTx/>
                <a:uFillTx/>
                <a:latin typeface="Noto Sans" panose="020B0502040504020204"/>
              </a:rPr>
              <a:t>2SM 68 (= 2FG 69) </a:t>
            </a:r>
          </a:p>
          <a:p>
            <a:pPr marL="400050" lvl="1" indent="0" algn="just">
              <a:spcBef>
                <a:spcPts val="0"/>
              </a:spcBef>
              <a:buNone/>
              <a:defRPr/>
            </a:pPr>
            <a:r>
              <a:rPr lang="de-DE" sz="1800" kern="0" dirty="0">
                <a:ln w="6350">
                  <a:noFill/>
                </a:ln>
                <a:latin typeface="Noto Sans" panose="020B0502040504020204"/>
              </a:rPr>
              <a:t>Das ganze Kapitel 18 der Offenbarung zeigt, dass unter Babylon </a:t>
            </a:r>
            <a:r>
              <a:rPr lang="de-DE" sz="1800" u="sng" kern="0" dirty="0">
                <a:ln w="6350">
                  <a:noFill/>
                </a:ln>
                <a:latin typeface="Noto Sans" panose="020B0502040504020204"/>
              </a:rPr>
              <a:t>die Kirchen</a:t>
            </a:r>
            <a:r>
              <a:rPr lang="de-DE" sz="1800" kern="0" dirty="0">
                <a:ln w="6350">
                  <a:noFill/>
                </a:ln>
                <a:latin typeface="Noto Sans" panose="020B0502040504020204"/>
              </a:rPr>
              <a:t> zu verstehen sind, </a:t>
            </a:r>
            <a:r>
              <a:rPr lang="de-DE" sz="1800" u="sng" kern="0" dirty="0">
                <a:ln w="6350">
                  <a:noFill/>
                </a:ln>
                <a:latin typeface="Noto Sans" panose="020B0502040504020204"/>
              </a:rPr>
              <a:t>die die Botschaften der drei Engel nicht angenommen haben</a:t>
            </a:r>
            <a:r>
              <a:rPr lang="de-DE" sz="1800" kern="0" dirty="0">
                <a:ln w="6350">
                  <a:noFill/>
                </a:ln>
                <a:latin typeface="Noto Sans" panose="020B0502040504020204"/>
              </a:rPr>
              <a:t>. Weil sie Gottes Wahrheit von sich gewiesen haben, sind sie den Irrtümern verhaftet geblieben. … </a:t>
            </a:r>
            <a:r>
              <a:rPr lang="de-DE" sz="1800" i="1" kern="0" dirty="0">
                <a:ln w="6350">
                  <a:noFill/>
                </a:ln>
                <a:latin typeface="Noto Sans" panose="020B0502040504020204"/>
              </a:rPr>
              <a:t>Wenn Leute behaupten, der Begriff Babylon könne auch auf diejenigen angewandt werden, die Gott zu Bewahrern seines Gesetzes berufen hat, dann kann Satan sich nur darüber freuen.</a:t>
            </a:r>
            <a:r>
              <a:rPr lang="de-DE" sz="1800" kern="0" dirty="0">
                <a:ln w="6350">
                  <a:noFill/>
                </a:ln>
                <a:latin typeface="Noto Sans" panose="020B0502040504020204"/>
              </a:rPr>
              <a:t> Wo ein </a:t>
            </a:r>
            <a:r>
              <a:rPr lang="de-DE" sz="1800" u="sng" kern="0" dirty="0">
                <a:ln w="6350">
                  <a:noFill/>
                </a:ln>
                <a:latin typeface="Noto Sans" panose="020B0502040504020204"/>
              </a:rPr>
              <a:t>falscher Ruhetag</a:t>
            </a:r>
            <a:r>
              <a:rPr lang="de-DE" sz="1800" kern="0" dirty="0">
                <a:ln w="6350">
                  <a:noFill/>
                </a:ln>
                <a:latin typeface="Noto Sans" panose="020B0502040504020204"/>
              </a:rPr>
              <a:t> über den Sabbat erhoben wird, den der Herr gesegnet und den Menschen gegeben hat, und wo die </a:t>
            </a:r>
            <a:r>
              <a:rPr lang="de-DE" sz="1800" u="sng" kern="0" dirty="0">
                <a:ln w="6350">
                  <a:noFill/>
                </a:ln>
                <a:latin typeface="Noto Sans" panose="020B0502040504020204"/>
              </a:rPr>
              <a:t>Unsterblichkeit der Seele</a:t>
            </a:r>
            <a:r>
              <a:rPr lang="de-DE" sz="1800" kern="0" dirty="0">
                <a:ln w="6350">
                  <a:noFill/>
                </a:ln>
                <a:latin typeface="Noto Sans" panose="020B0502040504020204"/>
              </a:rPr>
              <a:t> gelehrt wird, da kann man vom berauschenden Wein Babylons sprechen. Wo man sich </a:t>
            </a:r>
            <a:r>
              <a:rPr lang="de-DE" sz="1800" u="sng" kern="0" dirty="0">
                <a:ln w="6350">
                  <a:noFill/>
                </a:ln>
                <a:latin typeface="Noto Sans" panose="020B0502040504020204"/>
              </a:rPr>
              <a:t>der Wahrheit widersetzt</a:t>
            </a:r>
            <a:r>
              <a:rPr lang="de-DE" sz="1800" kern="0" dirty="0">
                <a:ln w="6350">
                  <a:noFill/>
                </a:ln>
                <a:latin typeface="Noto Sans" panose="020B0502040504020204"/>
              </a:rPr>
              <a:t> und </a:t>
            </a:r>
            <a:r>
              <a:rPr lang="de-DE" sz="1800" u="sng" kern="0" dirty="0">
                <a:ln w="6350">
                  <a:noFill/>
                </a:ln>
                <a:latin typeface="Noto Sans" panose="020B0502040504020204"/>
              </a:rPr>
              <a:t>an Irrlehren festhält</a:t>
            </a:r>
            <a:r>
              <a:rPr lang="de-DE" sz="1800" kern="0" dirty="0">
                <a:ln w="6350">
                  <a:noFill/>
                </a:ln>
                <a:latin typeface="Noto Sans" panose="020B0502040504020204"/>
              </a:rPr>
              <a:t>, </a:t>
            </a:r>
            <a:r>
              <a:rPr lang="de-DE" sz="1800" u="sng" kern="0" dirty="0">
                <a:ln w="6350">
                  <a:noFill/>
                </a:ln>
                <a:latin typeface="Noto Sans" panose="020B0502040504020204"/>
              </a:rPr>
              <a:t>da wandelt sich eine Kirche zu Babylon</a:t>
            </a:r>
            <a:r>
              <a:rPr lang="de-DE" sz="1800" kern="0" dirty="0">
                <a:ln w="6350">
                  <a:noFill/>
                </a:ln>
                <a:latin typeface="Noto Sans" panose="020B0502040504020204"/>
              </a:rPr>
              <a:t>, in dem sich Herrscher, Kaufleute und Kirchenführer zu einer unheiligen Einheit zusammenfinden.</a:t>
            </a:r>
          </a:p>
        </p:txBody>
      </p:sp>
    </p:spTree>
    <p:extLst>
      <p:ext uri="{BB962C8B-B14F-4D97-AF65-F5344CB8AC3E}">
        <p14:creationId xmlns:p14="http://schemas.microsoft.com/office/powerpoint/2010/main" val="22724003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a:latin typeface="Noto Sans" panose="020B0502040504020204" pitchFamily="34" charset="0"/>
                <a:ea typeface="Noto Sans" panose="020B0502040504020204" pitchFamily="34" charset="0"/>
                <a:cs typeface="Noto Sans" panose="020B0502040504020204" pitchFamily="34" charset="0"/>
              </a:rPr>
              <a:t>DIE ENDZEITLICHE KOALITION</a:t>
            </a:r>
          </a:p>
        </p:txBody>
      </p:sp>
      <p:sp>
        <p:nvSpPr>
          <p:cNvPr id="3" name="Inhaltsplatzhalter 2"/>
          <p:cNvSpPr>
            <a:spLocks noGrp="1"/>
          </p:cNvSpPr>
          <p:nvPr>
            <p:ph idx="4294967295"/>
          </p:nvPr>
        </p:nvSpPr>
        <p:spPr>
          <a:xfrm>
            <a:off x="600000" y="1628800"/>
            <a:ext cx="9134805" cy="4781631"/>
          </a:xfrm>
          <a:prstGeom prst="rect">
            <a:avLst/>
          </a:prstGeom>
        </p:spPr>
        <p:txBody>
          <a:bodyPr/>
          <a:lstStyle/>
          <a:p>
            <a:pPr marL="0" indent="0">
              <a:buNone/>
            </a:pPr>
            <a:endParaRPr lang="de-DE" sz="2000" dirty="0"/>
          </a:p>
        </p:txBody>
      </p:sp>
    </p:spTree>
    <p:extLst>
      <p:ext uri="{BB962C8B-B14F-4D97-AF65-F5344CB8AC3E}">
        <p14:creationId xmlns:p14="http://schemas.microsoft.com/office/powerpoint/2010/main" val="4123659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sz="2800" b="1" dirty="0">
                <a:latin typeface="Noto Sans" panose="020B0502040504020204" pitchFamily="34" charset="0"/>
                <a:ea typeface="Noto Sans" panose="020B0502040504020204" pitchFamily="34" charset="0"/>
                <a:cs typeface="Noto Sans" panose="020B0502040504020204" pitchFamily="34" charset="0"/>
              </a:rPr>
              <a:t>Die endzeitliche Koalition</a:t>
            </a:r>
            <a:endParaRPr lang="de-DE" sz="2800" b="1" dirty="0"/>
          </a:p>
        </p:txBody>
      </p:sp>
      <p:sp>
        <p:nvSpPr>
          <p:cNvPr id="3" name="Inhaltsplatzhalter 2"/>
          <p:cNvSpPr>
            <a:spLocks noGrp="1"/>
          </p:cNvSpPr>
          <p:nvPr>
            <p:ph idx="4294967295"/>
          </p:nvPr>
        </p:nvSpPr>
        <p:spPr>
          <a:xfrm>
            <a:off x="600000" y="1556792"/>
            <a:ext cx="9134805" cy="4781631"/>
          </a:xfrm>
          <a:prstGeom prst="rect">
            <a:avLst/>
          </a:prstGeom>
        </p:spPr>
        <p: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de-DE" sz="2000" b="1" i="0" u="none" strike="noStrike" kern="0" cap="none" spc="0" normalizeH="0" baseline="0" noProof="0" dirty="0">
                <a:ln w="6350">
                  <a:noFill/>
                </a:ln>
                <a:effectLst/>
                <a:uLnTx/>
                <a:uFillTx/>
                <a:latin typeface="Noto Sans" panose="020B0502040504020204"/>
              </a:rPr>
              <a:t>Die endzeitliche Koalition zur Verfolgung der Übrigen</a:t>
            </a:r>
          </a:p>
          <a:p>
            <a:pPr marL="400050" lvl="1" indent="0">
              <a:spcBef>
                <a:spcPts val="0"/>
              </a:spcBef>
              <a:buNone/>
              <a:defRPr/>
            </a:pPr>
            <a:endParaRPr lang="de-DE" sz="1800" kern="0" dirty="0">
              <a:ln w="6350">
                <a:noFill/>
              </a:ln>
              <a:latin typeface="Noto Sans" panose="020B0502040504020204"/>
            </a:endParaRPr>
          </a:p>
          <a:p>
            <a:pPr marL="400050" lvl="1" indent="0" algn="just">
              <a:spcBef>
                <a:spcPts val="0"/>
              </a:spcBef>
              <a:buNone/>
              <a:defRPr/>
            </a:pPr>
            <a:r>
              <a:rPr kumimoji="0" lang="de-DE" sz="1800" b="1" i="0" u="none" strike="noStrike" kern="0" cap="none" spc="0" normalizeH="0" baseline="0" noProof="0" dirty="0">
                <a:ln w="6350">
                  <a:noFill/>
                </a:ln>
                <a:effectLst/>
                <a:uLnTx/>
                <a:uFillTx/>
                <a:latin typeface="Noto Sans" panose="020B0502040504020204"/>
              </a:rPr>
              <a:t>Offb 17,3.12-13</a:t>
            </a:r>
          </a:p>
          <a:p>
            <a:pPr marL="400050" lvl="1" indent="0" algn="just">
              <a:spcBef>
                <a:spcPts val="0"/>
              </a:spcBef>
              <a:buNone/>
              <a:defRPr/>
            </a:pPr>
            <a:r>
              <a:rPr lang="de-DE" sz="1800" dirty="0">
                <a:solidFill>
                  <a:srgbClr val="000000"/>
                </a:solidFill>
              </a:rPr>
              <a:t>Und er führte mich im Geist hinweg in eine Wüste; und ich sah eine </a:t>
            </a:r>
            <a:r>
              <a:rPr lang="de-DE" sz="1800" u="sng" dirty="0">
                <a:solidFill>
                  <a:srgbClr val="000000"/>
                </a:solidFill>
              </a:rPr>
              <a:t>Frau</a:t>
            </a:r>
            <a:r>
              <a:rPr lang="de-DE" sz="1800" dirty="0">
                <a:solidFill>
                  <a:srgbClr val="000000"/>
                </a:solidFill>
              </a:rPr>
              <a:t> auf einem scharlachroten </a:t>
            </a:r>
            <a:r>
              <a:rPr lang="de-DE" sz="1800" u="sng" dirty="0">
                <a:solidFill>
                  <a:srgbClr val="000000"/>
                </a:solidFill>
              </a:rPr>
              <a:t>Tier</a:t>
            </a:r>
            <a:r>
              <a:rPr lang="de-DE" sz="1800" dirty="0">
                <a:solidFill>
                  <a:srgbClr val="000000"/>
                </a:solidFill>
              </a:rPr>
              <a:t> sitzen, das voller Lästernamen war und sieben Köpfe und zehn Hörner hatte. …</a:t>
            </a:r>
            <a:endParaRPr lang="de-DE" sz="1800" kern="0" dirty="0">
              <a:ln w="6350">
                <a:noFill/>
              </a:ln>
              <a:latin typeface="Noto Sans" panose="020B0502040504020204"/>
            </a:endParaRPr>
          </a:p>
          <a:p>
            <a:pPr marL="400050" lvl="1" indent="0" algn="just">
              <a:spcBef>
                <a:spcPts val="0"/>
              </a:spcBef>
              <a:buNone/>
              <a:defRPr/>
            </a:pPr>
            <a:r>
              <a:rPr lang="de-DE" sz="1800" kern="0" dirty="0">
                <a:ln w="6350">
                  <a:noFill/>
                </a:ln>
                <a:latin typeface="Noto Sans" panose="020B0502040504020204"/>
              </a:rPr>
              <a:t>Und die </a:t>
            </a:r>
            <a:r>
              <a:rPr lang="de-DE" sz="1800" u="sng" kern="0" dirty="0">
                <a:ln w="6350">
                  <a:noFill/>
                </a:ln>
                <a:latin typeface="Noto Sans" panose="020B0502040504020204"/>
              </a:rPr>
              <a:t>zehn Hörner</a:t>
            </a:r>
            <a:r>
              <a:rPr lang="de-DE" sz="1800" kern="0" dirty="0">
                <a:ln w="6350">
                  <a:noFill/>
                </a:ln>
                <a:latin typeface="Noto Sans" panose="020B0502040504020204"/>
              </a:rPr>
              <a:t>, die du gesehen hast, sind zehn Könige, die noch kein Königreich empfangen haben, aber mit dem Tier eine Stunde Macht wie Könige empfangen. Diese haben einen Sinn und geben ihre Kraft und Macht dem Tier.</a:t>
            </a:r>
          </a:p>
          <a:p>
            <a:pPr marL="400050" lvl="1" indent="0" algn="just">
              <a:spcBef>
                <a:spcPts val="0"/>
              </a:spcBef>
              <a:buNone/>
              <a:defRPr/>
            </a:pPr>
            <a:endParaRPr lang="de-DE" sz="1800" kern="0" dirty="0">
              <a:ln w="6350">
                <a:noFill/>
              </a:ln>
              <a:latin typeface="Noto Sans" panose="020B0502040504020204"/>
            </a:endParaRPr>
          </a:p>
          <a:p>
            <a:pPr marL="800100" lvl="2" indent="0" algn="just">
              <a:spcBef>
                <a:spcPts val="0"/>
              </a:spcBef>
              <a:buNone/>
              <a:defRPr/>
            </a:pPr>
            <a:endParaRPr lang="de-DE" sz="1800" i="1" kern="0" dirty="0">
              <a:ln w="6350">
                <a:noFill/>
              </a:ln>
              <a:latin typeface="Noto Sans" panose="020B0502040504020204"/>
            </a:endParaRPr>
          </a:p>
          <a:p>
            <a:pPr marL="800100" lvl="2" indent="0" algn="just">
              <a:spcBef>
                <a:spcPts val="0"/>
              </a:spcBef>
              <a:buNone/>
              <a:defRPr/>
            </a:pPr>
            <a:r>
              <a:rPr lang="de-DE" sz="1800" i="1" kern="0" dirty="0">
                <a:ln w="6350">
                  <a:noFill/>
                </a:ln>
                <a:latin typeface="Noto Sans" panose="020B0502040504020204"/>
              </a:rPr>
              <a:t>Tier: 	Papsttum</a:t>
            </a:r>
          </a:p>
          <a:p>
            <a:pPr marL="800100" lvl="2" indent="0" algn="just">
              <a:spcBef>
                <a:spcPts val="0"/>
              </a:spcBef>
              <a:buNone/>
              <a:defRPr/>
            </a:pPr>
            <a:r>
              <a:rPr lang="de-DE" sz="1800" i="1" kern="0" dirty="0">
                <a:ln w="6350">
                  <a:noFill/>
                </a:ln>
                <a:latin typeface="Noto Sans" panose="020B0502040504020204"/>
              </a:rPr>
              <a:t>Babylon:	Abgefallener Protestantismus</a:t>
            </a:r>
          </a:p>
          <a:p>
            <a:pPr marL="800100" lvl="2" indent="0" algn="just">
              <a:spcBef>
                <a:spcPts val="0"/>
              </a:spcBef>
              <a:buNone/>
              <a:defRPr/>
            </a:pPr>
            <a:r>
              <a:rPr lang="de-DE" sz="1800" i="1" kern="0" dirty="0">
                <a:ln w="6350">
                  <a:noFill/>
                </a:ln>
                <a:latin typeface="Noto Sans" panose="020B0502040504020204"/>
              </a:rPr>
              <a:t>Könige:	Politische Machthaber</a:t>
            </a:r>
          </a:p>
        </p:txBody>
      </p:sp>
    </p:spTree>
    <p:extLst>
      <p:ext uri="{BB962C8B-B14F-4D97-AF65-F5344CB8AC3E}">
        <p14:creationId xmlns:p14="http://schemas.microsoft.com/office/powerpoint/2010/main" val="1551537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sz="2800" b="1" dirty="0">
                <a:latin typeface="Noto Sans" panose="020B0502040504020204" pitchFamily="34" charset="0"/>
                <a:ea typeface="Noto Sans" panose="020B0502040504020204" pitchFamily="34" charset="0"/>
                <a:cs typeface="Noto Sans" panose="020B0502040504020204" pitchFamily="34" charset="0"/>
              </a:rPr>
              <a:t>Die endzeitliche Koalition</a:t>
            </a:r>
            <a:endParaRPr lang="de-DE" sz="2800" b="1" dirty="0"/>
          </a:p>
        </p:txBody>
      </p:sp>
      <p:sp>
        <p:nvSpPr>
          <p:cNvPr id="3" name="Inhaltsplatzhalter 2"/>
          <p:cNvSpPr>
            <a:spLocks noGrp="1"/>
          </p:cNvSpPr>
          <p:nvPr>
            <p:ph idx="4294967295"/>
          </p:nvPr>
        </p:nvSpPr>
        <p:spPr>
          <a:xfrm>
            <a:off x="600000" y="1556792"/>
            <a:ext cx="9134805" cy="4781631"/>
          </a:xfrm>
          <a:prstGeom prst="rect">
            <a:avLst/>
          </a:prstGeom>
        </p:spPr>
        <p: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de-DE" sz="2000" b="1" i="0" u="none" strike="noStrike" kern="0" cap="none" spc="0" normalizeH="0" baseline="0" noProof="0" dirty="0">
                <a:ln w="6350">
                  <a:noFill/>
                </a:ln>
                <a:effectLst/>
                <a:uLnTx/>
                <a:uFillTx/>
                <a:latin typeface="Noto Sans" panose="020B0502040504020204"/>
              </a:rPr>
              <a:t>Das Ende der Koalition</a:t>
            </a:r>
          </a:p>
          <a:p>
            <a:pPr marL="400050" lvl="1" indent="0">
              <a:spcBef>
                <a:spcPts val="0"/>
              </a:spcBef>
              <a:buNone/>
              <a:defRPr/>
            </a:pPr>
            <a:endParaRPr lang="de-DE" sz="1800" kern="0" dirty="0">
              <a:ln w="6350">
                <a:noFill/>
              </a:ln>
              <a:latin typeface="Noto Sans" panose="020B0502040504020204"/>
            </a:endParaRPr>
          </a:p>
          <a:p>
            <a:pPr marL="400050" lvl="1" indent="0" algn="just">
              <a:spcBef>
                <a:spcPts val="0"/>
              </a:spcBef>
              <a:buNone/>
              <a:defRPr/>
            </a:pPr>
            <a:r>
              <a:rPr kumimoji="0" lang="de-DE" sz="1800" b="1" i="0" u="none" strike="noStrike" kern="0" cap="none" spc="0" normalizeH="0" baseline="0" noProof="0" dirty="0">
                <a:ln w="6350">
                  <a:noFill/>
                </a:ln>
                <a:effectLst/>
                <a:uLnTx/>
                <a:uFillTx/>
                <a:latin typeface="Noto Sans" panose="020B0502040504020204"/>
              </a:rPr>
              <a:t>Offb 17,14-17</a:t>
            </a:r>
          </a:p>
          <a:p>
            <a:pPr marL="400050" lvl="1" indent="0" algn="just">
              <a:spcBef>
                <a:spcPts val="0"/>
              </a:spcBef>
              <a:buNone/>
              <a:defRPr/>
            </a:pPr>
            <a:r>
              <a:rPr lang="de-DE" sz="1800" dirty="0"/>
              <a:t>Diese werden mit dem Lamm </a:t>
            </a:r>
            <a:r>
              <a:rPr lang="de-DE" sz="1800" u="sng" dirty="0"/>
              <a:t>Krieg</a:t>
            </a:r>
            <a:r>
              <a:rPr lang="de-DE" sz="1800" dirty="0"/>
              <a:t> führen, und </a:t>
            </a:r>
            <a:r>
              <a:rPr lang="de-DE" sz="1800" u="sng" dirty="0"/>
              <a:t>das Lamm wird sie überwinden</a:t>
            </a:r>
            <a:r>
              <a:rPr lang="de-DE" sz="1800" dirty="0"/>
              <a:t>; denn es ist Herr der Herren und König der Könige, und die mit ihm sind, sind Berufene und Auserwählte und Treue. …</a:t>
            </a:r>
          </a:p>
          <a:p>
            <a:pPr marL="400050" lvl="1" indent="0" algn="just">
              <a:spcBef>
                <a:spcPts val="0"/>
              </a:spcBef>
              <a:buNone/>
              <a:defRPr/>
            </a:pPr>
            <a:r>
              <a:rPr lang="de-DE" sz="1800" kern="0" dirty="0">
                <a:ln w="6350">
                  <a:noFill/>
                </a:ln>
                <a:latin typeface="Noto Sans" panose="020B0502040504020204"/>
              </a:rPr>
              <a:t>Und die zehn Hörner, die du gesehen hast, und das Tier, diese </a:t>
            </a:r>
            <a:r>
              <a:rPr lang="de-DE" sz="1800" u="sng" kern="0" dirty="0">
                <a:ln w="6350">
                  <a:noFill/>
                </a:ln>
                <a:latin typeface="Noto Sans" panose="020B0502040504020204"/>
              </a:rPr>
              <a:t>werden die Hure hassen und werden sie verwüsten</a:t>
            </a:r>
            <a:r>
              <a:rPr lang="de-DE" sz="1800" kern="0" dirty="0">
                <a:ln w="6350">
                  <a:noFill/>
                </a:ln>
                <a:latin typeface="Noto Sans" panose="020B0502040504020204"/>
              </a:rPr>
              <a:t> und nackt machen und werden ihr Fleisch fressen und sie mit Feuer verbrennen. </a:t>
            </a:r>
          </a:p>
          <a:p>
            <a:pPr marL="400050" lvl="1" indent="0" algn="just">
              <a:spcBef>
                <a:spcPts val="0"/>
              </a:spcBef>
              <a:buNone/>
              <a:defRPr/>
            </a:pPr>
            <a:r>
              <a:rPr lang="de-DE" sz="1800" kern="0" dirty="0">
                <a:ln w="6350">
                  <a:noFill/>
                </a:ln>
                <a:latin typeface="Noto Sans" panose="020B0502040504020204"/>
              </a:rPr>
              <a:t>Denn Gott hat in ihre Herzen gegeben, seinen Sinn zu tun und in einem Sinn zu handeln und ihr Königreich dem Tier zu geben, bis die Worte Gottes vollendet sein werden.</a:t>
            </a:r>
          </a:p>
          <a:p>
            <a:pPr marL="400050" lvl="1" indent="0" algn="just">
              <a:spcBef>
                <a:spcPts val="0"/>
              </a:spcBef>
              <a:buNone/>
              <a:defRPr/>
            </a:pPr>
            <a:endParaRPr lang="de-DE" sz="1800" kern="0" dirty="0">
              <a:ln w="6350">
                <a:noFill/>
              </a:ln>
              <a:latin typeface="Noto Sans" panose="020B0502040504020204"/>
            </a:endParaRPr>
          </a:p>
          <a:p>
            <a:pPr marL="685800" lvl="1" algn="just">
              <a:spcBef>
                <a:spcPts val="0"/>
              </a:spcBef>
              <a:buFont typeface="Wingdings" panose="05000000000000000000" pitchFamily="2" charset="2"/>
              <a:buChar char="à"/>
              <a:defRPr/>
            </a:pPr>
            <a:r>
              <a:rPr lang="de-DE" sz="1800" i="1" kern="0" dirty="0">
                <a:ln w="6350">
                  <a:noFill/>
                </a:ln>
                <a:latin typeface="Noto Sans" panose="020B0502040504020204"/>
                <a:sym typeface="Wingdings" panose="05000000000000000000" pitchFamily="2" charset="2"/>
              </a:rPr>
              <a:t>Die Koalition wird zerbrechen, Jesus und sein Volk siegen</a:t>
            </a:r>
            <a:endParaRPr lang="de-DE" sz="1800" i="1" kern="0" dirty="0">
              <a:ln w="6350">
                <a:noFill/>
              </a:ln>
              <a:latin typeface="Noto Sans" panose="020B0502040504020204"/>
            </a:endParaRPr>
          </a:p>
        </p:txBody>
      </p:sp>
    </p:spTree>
    <p:extLst>
      <p:ext uri="{BB962C8B-B14F-4D97-AF65-F5344CB8AC3E}">
        <p14:creationId xmlns:p14="http://schemas.microsoft.com/office/powerpoint/2010/main" val="3714077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sz="2800" b="1" dirty="0">
                <a:latin typeface="Noto Sans" panose="020B0502040504020204" pitchFamily="34" charset="0"/>
                <a:ea typeface="Noto Sans" panose="020B0502040504020204" pitchFamily="34" charset="0"/>
                <a:cs typeface="Noto Sans" panose="020B0502040504020204" pitchFamily="34" charset="0"/>
              </a:rPr>
              <a:t>Babylon in der Offenbarung</a:t>
            </a:r>
          </a:p>
        </p:txBody>
      </p:sp>
      <p:sp>
        <p:nvSpPr>
          <p:cNvPr id="3" name="Inhaltsplatzhalter 2"/>
          <p:cNvSpPr>
            <a:spLocks noGrp="1"/>
          </p:cNvSpPr>
          <p:nvPr>
            <p:ph idx="4294967295"/>
          </p:nvPr>
        </p:nvSpPr>
        <p:spPr>
          <a:xfrm>
            <a:off x="600000" y="1628800"/>
            <a:ext cx="9600456" cy="4781631"/>
          </a:xfrm>
          <a:prstGeom prst="rect">
            <a:avLst/>
          </a:prstGeom>
        </p:spPr>
        <p:txBody>
          <a:bodyPr/>
          <a:lstStyle/>
          <a:p>
            <a:pPr marL="0" indent="0">
              <a:buNone/>
            </a:pPr>
            <a:r>
              <a:rPr lang="de-DE" sz="2000" b="1" dirty="0"/>
              <a:t>Die Frau in Offenbarung 12</a:t>
            </a:r>
          </a:p>
          <a:p>
            <a:pPr marL="0" indent="0">
              <a:buNone/>
            </a:pPr>
            <a:endParaRPr lang="de-DE" sz="900" dirty="0"/>
          </a:p>
          <a:p>
            <a:pPr marL="400050" lvl="1" indent="0" algn="just">
              <a:buNone/>
            </a:pPr>
            <a:r>
              <a:rPr lang="de-DE" sz="1800" b="1" dirty="0">
                <a:solidFill>
                  <a:srgbClr val="000000"/>
                </a:solidFill>
              </a:rPr>
              <a:t>Verse 14-17</a:t>
            </a:r>
          </a:p>
          <a:p>
            <a:pPr marL="400050" lvl="1" indent="0" algn="just">
              <a:buNone/>
            </a:pPr>
            <a:r>
              <a:rPr lang="de-DE" sz="1800" dirty="0"/>
              <a:t>Und es wurden der Frau die zwei Flügel des großen Adlers gegeben, damit sie in die </a:t>
            </a:r>
            <a:r>
              <a:rPr lang="de-DE" sz="1800" u="sng" dirty="0"/>
              <a:t>Wüste</a:t>
            </a:r>
            <a:r>
              <a:rPr lang="de-DE" sz="1800" dirty="0"/>
              <a:t> flog, an ihre Stätte, wo sie ernährt wird </a:t>
            </a:r>
            <a:r>
              <a:rPr lang="de-DE" sz="1800" u="sng" dirty="0"/>
              <a:t>eine Zeit und zwei Zeiten und eine halbe Zeit</a:t>
            </a:r>
            <a:r>
              <a:rPr lang="de-DE" sz="1800" dirty="0"/>
              <a:t>, fern vom Angesicht der Schlange. Und die Schlange warf aus ihrem Mund </a:t>
            </a:r>
            <a:r>
              <a:rPr lang="de-DE" sz="1800" u="sng" dirty="0"/>
              <a:t>Wasser</a:t>
            </a:r>
            <a:r>
              <a:rPr lang="de-DE" sz="1800" dirty="0"/>
              <a:t> wie einen Strom hinter der Frau her, um sie mit dem Strom fortzureißen. Und die Erde half der Frau, und die Erde öffnete ihren Mund und verschlang den Strom, den der Drache aus seinem Mund warf. Und der Drache wurde </a:t>
            </a:r>
            <a:r>
              <a:rPr lang="de-DE" sz="1800" u="sng" dirty="0"/>
              <a:t>zornig über die Frau</a:t>
            </a:r>
            <a:r>
              <a:rPr lang="de-DE" sz="1800" dirty="0"/>
              <a:t> und ging hin, Krieg zu führen mit den </a:t>
            </a:r>
            <a:r>
              <a:rPr lang="de-DE" sz="1800" u="sng" dirty="0"/>
              <a:t>Übrigen ihrer Nachkommenschaft</a:t>
            </a:r>
            <a:r>
              <a:rPr lang="de-DE" sz="1800" dirty="0"/>
              <a:t>, welche die </a:t>
            </a:r>
            <a:r>
              <a:rPr lang="de-DE" sz="1800" u="sng" dirty="0"/>
              <a:t>Gebote Gottes</a:t>
            </a:r>
            <a:r>
              <a:rPr lang="de-DE" sz="1800" dirty="0"/>
              <a:t> halten und das Zeugnis Jesu haben.</a:t>
            </a:r>
          </a:p>
          <a:p>
            <a:pPr marL="400050" lvl="1" indent="0" algn="just">
              <a:buNone/>
            </a:pPr>
            <a:endParaRPr lang="de-DE" sz="800" dirty="0"/>
          </a:p>
          <a:p>
            <a:pPr lvl="1" indent="-342900">
              <a:buFont typeface="Wingdings" panose="05000000000000000000" pitchFamily="2" charset="2"/>
              <a:buChar char="Ø"/>
            </a:pPr>
            <a:r>
              <a:rPr lang="de-DE" sz="1800" dirty="0">
                <a:solidFill>
                  <a:srgbClr val="000000"/>
                </a:solidFill>
              </a:rPr>
              <a:t>Ort:	Wüste</a:t>
            </a:r>
          </a:p>
          <a:p>
            <a:pPr lvl="1" indent="-342900">
              <a:buFont typeface="Wingdings" panose="05000000000000000000" pitchFamily="2" charset="2"/>
              <a:buChar char="Ø"/>
            </a:pPr>
            <a:r>
              <a:rPr lang="de-DE" sz="1800" dirty="0">
                <a:solidFill>
                  <a:srgbClr val="000000"/>
                </a:solidFill>
              </a:rPr>
              <a:t>Zeit:	</a:t>
            </a:r>
            <a:r>
              <a:rPr lang="de-DE" sz="1800" dirty="0">
                <a:solidFill>
                  <a:srgbClr val="000000"/>
                </a:solidFill>
                <a:sym typeface="Wingdings" panose="05000000000000000000" pitchFamily="2" charset="2"/>
              </a:rPr>
              <a:t>Verfolgung von 538-1798 (</a:t>
            </a:r>
            <a:r>
              <a:rPr lang="de-DE" sz="1800" dirty="0">
                <a:solidFill>
                  <a:srgbClr val="000000"/>
                </a:solidFill>
              </a:rPr>
              <a:t>3 ½ Zeiten = 1.260 prophetische Tage)</a:t>
            </a:r>
          </a:p>
          <a:p>
            <a:pPr lvl="1" indent="-342900">
              <a:buFont typeface="Wingdings" panose="05000000000000000000" pitchFamily="2" charset="2"/>
              <a:buChar char="Ø"/>
            </a:pPr>
            <a:r>
              <a:rPr lang="de-DE" sz="1800" dirty="0">
                <a:solidFill>
                  <a:srgbClr val="000000"/>
                </a:solidFill>
              </a:rPr>
              <a:t>Gefahr:	Wasser = </a:t>
            </a:r>
            <a:r>
              <a:rPr lang="de-DE" sz="1800" dirty="0">
                <a:solidFill>
                  <a:srgbClr val="000000"/>
                </a:solidFill>
                <a:sym typeface="Wingdings" panose="05000000000000000000" pitchFamily="2" charset="2"/>
              </a:rPr>
              <a:t>viele Völker/Menschenmassen (Offb 17,15)</a:t>
            </a:r>
          </a:p>
          <a:p>
            <a:pPr lvl="1" indent="-342900">
              <a:buFont typeface="Wingdings" panose="05000000000000000000" pitchFamily="2" charset="2"/>
              <a:buChar char="Ø"/>
            </a:pPr>
            <a:r>
              <a:rPr lang="de-DE" sz="1800" dirty="0">
                <a:solidFill>
                  <a:srgbClr val="000000"/>
                </a:solidFill>
                <a:sym typeface="Wingdings" panose="05000000000000000000" pitchFamily="2" charset="2"/>
              </a:rPr>
              <a:t>Krieg:	Gegen die Übrigen, nicht die Frau – sie ist schon besiegt (ab 1798)</a:t>
            </a:r>
            <a:endParaRPr lang="de-DE" sz="1800" dirty="0">
              <a:solidFill>
                <a:srgbClr val="000000"/>
              </a:solidFill>
            </a:endParaRPr>
          </a:p>
        </p:txBody>
      </p:sp>
    </p:spTree>
    <p:extLst>
      <p:ext uri="{BB962C8B-B14F-4D97-AF65-F5344CB8AC3E}">
        <p14:creationId xmlns:p14="http://schemas.microsoft.com/office/powerpoint/2010/main" val="3794711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kumimoji="0" lang="de-DE" sz="2800" b="1" i="0" u="none" strike="noStrike" kern="1200" cap="none" spc="0" normalizeH="0" baseline="0" noProof="0" dirty="0">
                <a:ln>
                  <a:noFill/>
                </a:ln>
                <a:solidFill>
                  <a:srgbClr val="3E8391"/>
                </a:solidFill>
                <a:effectLst/>
                <a:uLnTx/>
                <a:uFillTx/>
                <a:latin typeface="Noto Sans" panose="020B0502040504020204" pitchFamily="34" charset="0"/>
                <a:ea typeface="Noto Sans" panose="020B0502040504020204" pitchFamily="34" charset="0"/>
                <a:cs typeface="Noto Sans" panose="020B0502040504020204" pitchFamily="34" charset="0"/>
              </a:rPr>
              <a:t>Babylon in der Offenbarung</a:t>
            </a:r>
            <a:endParaRPr lang="de-DE" b="1" dirty="0"/>
          </a:p>
        </p:txBody>
      </p:sp>
      <p:sp>
        <p:nvSpPr>
          <p:cNvPr id="3" name="Inhaltsplatzhalter 2"/>
          <p:cNvSpPr>
            <a:spLocks noGrp="1"/>
          </p:cNvSpPr>
          <p:nvPr>
            <p:ph idx="4294967295"/>
          </p:nvPr>
        </p:nvSpPr>
        <p:spPr>
          <a:xfrm>
            <a:off x="600000" y="1628800"/>
            <a:ext cx="9600456" cy="4781631"/>
          </a:xfrm>
          <a:prstGeom prst="rect">
            <a:avLst/>
          </a:prstGeom>
        </p:spPr>
        <p:txBody>
          <a:bodyPr/>
          <a:lstStyle/>
          <a:p>
            <a:pPr marL="0" indent="0">
              <a:buNone/>
            </a:pPr>
            <a:r>
              <a:rPr lang="de-DE" sz="2000" b="1" dirty="0"/>
              <a:t>Babylon in Offenbarung 14</a:t>
            </a:r>
          </a:p>
          <a:p>
            <a:pPr marL="0" indent="0">
              <a:buNone/>
            </a:pPr>
            <a:endParaRPr lang="de-DE" sz="2000" dirty="0"/>
          </a:p>
          <a:p>
            <a:pPr marL="400050" lvl="1" indent="0">
              <a:buNone/>
            </a:pPr>
            <a:r>
              <a:rPr lang="de-DE" sz="1800" b="1" dirty="0"/>
              <a:t>Verse 7-8 (1. und 2. Engelsbotschaft)</a:t>
            </a:r>
          </a:p>
          <a:p>
            <a:pPr marL="400050" lvl="1" indent="0">
              <a:buNone/>
            </a:pPr>
            <a:r>
              <a:rPr lang="de-DE" sz="1800" dirty="0"/>
              <a:t>Fürchtet Gott und gebt ihm Ehre! Denn </a:t>
            </a:r>
            <a:r>
              <a:rPr lang="de-DE" sz="1800" u="sng" dirty="0"/>
              <a:t>die Stunde seines Gerichts</a:t>
            </a:r>
            <a:r>
              <a:rPr lang="de-DE" sz="1800" dirty="0"/>
              <a:t> ist gekommen. Und betet den an, der den Himmel und die Erde und Meer und Wasserquellen gemacht hat! </a:t>
            </a:r>
          </a:p>
          <a:p>
            <a:pPr marL="400050" lvl="1" indent="0">
              <a:buNone/>
            </a:pPr>
            <a:r>
              <a:rPr lang="de-DE" sz="1800" dirty="0"/>
              <a:t>Und ein anderer, zweiter Engel folgte und sprach: </a:t>
            </a:r>
            <a:r>
              <a:rPr lang="de-DE" sz="1800" u="sng" dirty="0"/>
              <a:t>Gefallen, gefallen ist das große Babylon</a:t>
            </a:r>
            <a:r>
              <a:rPr lang="de-DE" sz="1800" dirty="0"/>
              <a:t>, das mit dem Wein seiner leidenschaftlichen Unzucht alle Nationen getränkt hat.</a:t>
            </a:r>
          </a:p>
          <a:p>
            <a:pPr marL="400050" lvl="1" indent="0">
              <a:buNone/>
            </a:pPr>
            <a:endParaRPr lang="de-DE" sz="1800" dirty="0">
              <a:solidFill>
                <a:srgbClr val="000000"/>
              </a:solidFill>
            </a:endParaRPr>
          </a:p>
          <a:p>
            <a:pPr lvl="1" indent="-342900">
              <a:buFont typeface="Wingdings" panose="05000000000000000000" pitchFamily="2" charset="2"/>
              <a:buChar char="Ø"/>
            </a:pPr>
            <a:r>
              <a:rPr lang="de-DE" sz="2000" dirty="0">
                <a:solidFill>
                  <a:srgbClr val="000000"/>
                </a:solidFill>
              </a:rPr>
              <a:t>Zeit: 	Ab 1844</a:t>
            </a:r>
          </a:p>
          <a:p>
            <a:pPr lvl="1" indent="-342900">
              <a:buFont typeface="Wingdings" panose="05000000000000000000" pitchFamily="2" charset="2"/>
              <a:buChar char="Ø"/>
            </a:pPr>
            <a:r>
              <a:rPr lang="de-DE" sz="2000" dirty="0">
                <a:solidFill>
                  <a:srgbClr val="000000"/>
                </a:solidFill>
              </a:rPr>
              <a:t>Zustand:	Gefallen (dies wird nun langsam sichtbar: Prozess)</a:t>
            </a:r>
          </a:p>
          <a:p>
            <a:pPr lvl="1" indent="-342900">
              <a:buFont typeface="Wingdings" panose="05000000000000000000" pitchFamily="2" charset="2"/>
              <a:buChar char="Ø"/>
            </a:pPr>
            <a:r>
              <a:rPr lang="de-DE" sz="2000" dirty="0">
                <a:solidFill>
                  <a:srgbClr val="000000"/>
                </a:solidFill>
              </a:rPr>
              <a:t>Grund:	Ablehnung von Gericht &amp; Schöpfung (Sabbat) </a:t>
            </a:r>
            <a:r>
              <a:rPr lang="de-DE" sz="2000" dirty="0">
                <a:solidFill>
                  <a:srgbClr val="000000"/>
                </a:solidFill>
                <a:sym typeface="Wingdings" panose="05000000000000000000" pitchFamily="2" charset="2"/>
              </a:rPr>
              <a:t> Missachtung der Gebote Gottes, insbes. des Schöpfungsgedenktages</a:t>
            </a:r>
            <a:endParaRPr lang="de-DE" sz="2000" dirty="0">
              <a:solidFill>
                <a:srgbClr val="000000"/>
              </a:solidFill>
            </a:endParaRPr>
          </a:p>
        </p:txBody>
      </p:sp>
    </p:spTree>
    <p:extLst>
      <p:ext uri="{BB962C8B-B14F-4D97-AF65-F5344CB8AC3E}">
        <p14:creationId xmlns:p14="http://schemas.microsoft.com/office/powerpoint/2010/main" val="2778948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sz="2800" b="1" dirty="0">
                <a:latin typeface="Noto Sans" panose="020B0502040504020204" pitchFamily="34" charset="0"/>
                <a:ea typeface="Noto Sans" panose="020B0502040504020204" pitchFamily="34" charset="0"/>
                <a:cs typeface="Noto Sans" panose="020B0502040504020204" pitchFamily="34" charset="0"/>
              </a:rPr>
              <a:t>Babylon in der Offenbarung</a:t>
            </a:r>
            <a:endParaRPr lang="de-DE" sz="2800" b="1" dirty="0"/>
          </a:p>
        </p:txBody>
      </p:sp>
      <p:sp>
        <p:nvSpPr>
          <p:cNvPr id="3" name="Inhaltsplatzhalter 2"/>
          <p:cNvSpPr>
            <a:spLocks noGrp="1"/>
          </p:cNvSpPr>
          <p:nvPr>
            <p:ph idx="4294967295"/>
          </p:nvPr>
        </p:nvSpPr>
        <p:spPr>
          <a:xfrm>
            <a:off x="600000" y="1628800"/>
            <a:ext cx="9134805" cy="4781631"/>
          </a:xfrm>
          <a:prstGeom prst="rect">
            <a:avLst/>
          </a:prstGeom>
        </p:spPr>
        <p:txBody>
          <a:bodyPr/>
          <a:lstStyle/>
          <a:p>
            <a:pPr marL="0" indent="0">
              <a:buNone/>
            </a:pPr>
            <a:r>
              <a:rPr lang="de-DE" sz="2000" b="1" dirty="0"/>
              <a:t>Die Hure Babylon in Offenbarung 17</a:t>
            </a:r>
          </a:p>
          <a:p>
            <a:pPr marL="0" indent="0">
              <a:buNone/>
            </a:pPr>
            <a:endParaRPr lang="de-DE" sz="1800" dirty="0"/>
          </a:p>
          <a:p>
            <a:pPr marL="400050" lvl="1" indent="0">
              <a:buNone/>
            </a:pPr>
            <a:r>
              <a:rPr lang="de-DE" sz="1800" b="1" dirty="0"/>
              <a:t>Verse 1-3: </a:t>
            </a:r>
            <a:r>
              <a:rPr lang="de-DE" sz="1800" dirty="0">
                <a:solidFill>
                  <a:srgbClr val="000000"/>
                </a:solidFill>
              </a:rPr>
              <a:t>Und es kam einer von den sieben Engeln, welche die sieben Schalen hatten, und redete mit mir und sprach: Komm her! Ich will dir das Gericht über die große Hure zeigen, die </a:t>
            </a:r>
            <a:r>
              <a:rPr lang="de-DE" sz="1800" u="sng" dirty="0">
                <a:solidFill>
                  <a:srgbClr val="000000"/>
                </a:solidFill>
              </a:rPr>
              <a:t>an vielen Wassern</a:t>
            </a:r>
            <a:r>
              <a:rPr lang="de-DE" sz="1800" dirty="0">
                <a:solidFill>
                  <a:srgbClr val="000000"/>
                </a:solidFill>
              </a:rPr>
              <a:t> sitzt, </a:t>
            </a:r>
          </a:p>
          <a:p>
            <a:pPr marL="400050" lvl="1" indent="0">
              <a:buNone/>
            </a:pPr>
            <a:r>
              <a:rPr lang="de-DE" sz="1800" dirty="0">
                <a:solidFill>
                  <a:srgbClr val="000000"/>
                </a:solidFill>
              </a:rPr>
              <a:t>mit der die Könige der Erde Unzucht getrieben haben; und die Bewohner der Erde sind trunken geworden von dem Wein ihrer Unzucht. </a:t>
            </a:r>
          </a:p>
          <a:p>
            <a:pPr marL="400050" lvl="1" indent="0">
              <a:buNone/>
            </a:pPr>
            <a:r>
              <a:rPr lang="de-DE" sz="1800" dirty="0">
                <a:solidFill>
                  <a:srgbClr val="000000"/>
                </a:solidFill>
              </a:rPr>
              <a:t>Und er führte mich im Geist hinweg </a:t>
            </a:r>
            <a:r>
              <a:rPr lang="de-DE" sz="1800" u="sng" dirty="0">
                <a:solidFill>
                  <a:srgbClr val="000000"/>
                </a:solidFill>
              </a:rPr>
              <a:t>in eine Wüste</a:t>
            </a:r>
            <a:r>
              <a:rPr lang="de-DE" sz="1800" dirty="0">
                <a:solidFill>
                  <a:srgbClr val="000000"/>
                </a:solidFill>
              </a:rPr>
              <a:t>; und ich sah </a:t>
            </a:r>
            <a:r>
              <a:rPr lang="de-DE" sz="1800" u="sng" dirty="0">
                <a:solidFill>
                  <a:srgbClr val="000000"/>
                </a:solidFill>
              </a:rPr>
              <a:t>eine Frau auf einem scharlachroten Tier</a:t>
            </a:r>
            <a:r>
              <a:rPr lang="de-DE" sz="1800" dirty="0">
                <a:solidFill>
                  <a:srgbClr val="000000"/>
                </a:solidFill>
              </a:rPr>
              <a:t> sitzen, das voller </a:t>
            </a:r>
            <a:r>
              <a:rPr lang="de-DE" sz="1800" i="1" dirty="0">
                <a:solidFill>
                  <a:srgbClr val="000000"/>
                </a:solidFill>
              </a:rPr>
              <a:t>Lästernamen</a:t>
            </a:r>
            <a:r>
              <a:rPr lang="de-DE" sz="1800" dirty="0">
                <a:solidFill>
                  <a:srgbClr val="000000"/>
                </a:solidFill>
              </a:rPr>
              <a:t> war und </a:t>
            </a:r>
            <a:r>
              <a:rPr lang="de-DE" sz="1800" i="1" dirty="0">
                <a:solidFill>
                  <a:srgbClr val="000000"/>
                </a:solidFill>
              </a:rPr>
              <a:t>sieben Köpfe </a:t>
            </a:r>
            <a:r>
              <a:rPr lang="de-DE" sz="1800" dirty="0">
                <a:solidFill>
                  <a:srgbClr val="000000"/>
                </a:solidFill>
              </a:rPr>
              <a:t>und </a:t>
            </a:r>
            <a:r>
              <a:rPr lang="de-DE" sz="1800" i="1" dirty="0">
                <a:solidFill>
                  <a:srgbClr val="000000"/>
                </a:solidFill>
              </a:rPr>
              <a:t>zehn Hörner </a:t>
            </a:r>
            <a:r>
              <a:rPr lang="de-DE" sz="1800" dirty="0">
                <a:solidFill>
                  <a:srgbClr val="000000"/>
                </a:solidFill>
              </a:rPr>
              <a:t>hatte.</a:t>
            </a:r>
          </a:p>
          <a:p>
            <a:pPr marL="400050" lvl="1" indent="0">
              <a:buNone/>
            </a:pPr>
            <a:endParaRPr lang="de-DE" sz="1800" dirty="0">
              <a:solidFill>
                <a:srgbClr val="000000"/>
              </a:solidFill>
            </a:endParaRPr>
          </a:p>
          <a:p>
            <a:pPr lvl="1" indent="-342900">
              <a:buFont typeface="Wingdings" panose="05000000000000000000" pitchFamily="2" charset="2"/>
              <a:buChar char="Ø"/>
            </a:pPr>
            <a:r>
              <a:rPr lang="de-DE" sz="1800" dirty="0">
                <a:solidFill>
                  <a:srgbClr val="000000"/>
                </a:solidFill>
              </a:rPr>
              <a:t>Ort: 	Wüste, an vielen Wassern </a:t>
            </a:r>
            <a:r>
              <a:rPr lang="de-DE" sz="1800" dirty="0">
                <a:solidFill>
                  <a:srgbClr val="000000"/>
                </a:solidFill>
                <a:sym typeface="Wingdings" panose="05000000000000000000" pitchFamily="2" charset="2"/>
              </a:rPr>
              <a:t> genau wie die Frau aus Offb 17!</a:t>
            </a:r>
            <a:endParaRPr lang="de-DE" sz="1800" dirty="0">
              <a:solidFill>
                <a:srgbClr val="000000"/>
              </a:solidFill>
            </a:endParaRPr>
          </a:p>
          <a:p>
            <a:pPr lvl="1" indent="-342900">
              <a:buFont typeface="Wingdings" panose="05000000000000000000" pitchFamily="2" charset="2"/>
              <a:buChar char="Ø"/>
            </a:pPr>
            <a:r>
              <a:rPr lang="de-DE" sz="1800" dirty="0">
                <a:solidFill>
                  <a:srgbClr val="000000"/>
                </a:solidFill>
              </a:rPr>
              <a:t>Problem:	Verbindung mit dem (1.) Tier (Offb 13,1) – dem Papsttum</a:t>
            </a:r>
          </a:p>
        </p:txBody>
      </p:sp>
    </p:spTree>
    <p:extLst>
      <p:ext uri="{BB962C8B-B14F-4D97-AF65-F5344CB8AC3E}">
        <p14:creationId xmlns:p14="http://schemas.microsoft.com/office/powerpoint/2010/main" val="485263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sz="3200" b="1" dirty="0">
                <a:latin typeface="Noto Sans" panose="020B0502040504020204" pitchFamily="34" charset="0"/>
                <a:ea typeface="Noto Sans" panose="020B0502040504020204" pitchFamily="34" charset="0"/>
                <a:cs typeface="Noto Sans" panose="020B0502040504020204" pitchFamily="34" charset="0"/>
              </a:rPr>
              <a:t>Babylon in der Offenbarung</a:t>
            </a:r>
            <a:endParaRPr lang="de-DE" sz="3200" b="1" dirty="0"/>
          </a:p>
        </p:txBody>
      </p:sp>
      <p:sp>
        <p:nvSpPr>
          <p:cNvPr id="3" name="Inhaltsplatzhalter 2"/>
          <p:cNvSpPr>
            <a:spLocks noGrp="1"/>
          </p:cNvSpPr>
          <p:nvPr>
            <p:ph idx="4294967295"/>
          </p:nvPr>
        </p:nvSpPr>
        <p:spPr>
          <a:xfrm>
            <a:off x="600000" y="1628800"/>
            <a:ext cx="9744472" cy="4781631"/>
          </a:xfrm>
          <a:prstGeom prst="rect">
            <a:avLst/>
          </a:prstGeom>
        </p:spPr>
        <p:txBody>
          <a:bodyPr/>
          <a:lstStyle/>
          <a:p>
            <a:pPr marL="0" indent="0">
              <a:buNone/>
            </a:pPr>
            <a:r>
              <a:rPr lang="de-DE" sz="2000" b="1" dirty="0"/>
              <a:t>Die Hure Babylon in Offenbarung 17</a:t>
            </a:r>
          </a:p>
          <a:p>
            <a:pPr marL="0" indent="0">
              <a:buNone/>
            </a:pPr>
            <a:endParaRPr lang="de-DE" sz="2000" dirty="0"/>
          </a:p>
          <a:p>
            <a:pPr marL="400050" lvl="1" indent="0">
              <a:buNone/>
            </a:pPr>
            <a:r>
              <a:rPr lang="de-DE" sz="1800" b="1" dirty="0">
                <a:solidFill>
                  <a:srgbClr val="000000"/>
                </a:solidFill>
              </a:rPr>
              <a:t>Verse 4-6: </a:t>
            </a:r>
            <a:r>
              <a:rPr lang="de-DE" sz="1800" dirty="0">
                <a:solidFill>
                  <a:srgbClr val="000000"/>
                </a:solidFill>
              </a:rPr>
              <a:t>Und die Frau war bekleidet mit </a:t>
            </a:r>
            <a:r>
              <a:rPr lang="de-DE" sz="1800" u="sng" dirty="0">
                <a:solidFill>
                  <a:srgbClr val="000000"/>
                </a:solidFill>
              </a:rPr>
              <a:t>Purpur und Scharlach</a:t>
            </a:r>
            <a:r>
              <a:rPr lang="de-DE" sz="1800" dirty="0">
                <a:solidFill>
                  <a:srgbClr val="000000"/>
                </a:solidFill>
              </a:rPr>
              <a:t> und übergoldet mit Gold und Edelgestein und Perlen, und sie hatte einen goldenen Becher in ihrer Hand, voller Gräuel und Unreinheit ihrer Unzucht; </a:t>
            </a:r>
          </a:p>
          <a:p>
            <a:pPr marL="400050" lvl="1" indent="0">
              <a:buNone/>
            </a:pPr>
            <a:r>
              <a:rPr lang="de-DE" sz="1800" dirty="0">
                <a:solidFill>
                  <a:srgbClr val="000000"/>
                </a:solidFill>
              </a:rPr>
              <a:t>und sie hatte an ihrer Stirn einen Namen geschrieben, </a:t>
            </a:r>
            <a:r>
              <a:rPr lang="de-DE" sz="1800" u="sng" dirty="0">
                <a:solidFill>
                  <a:srgbClr val="000000"/>
                </a:solidFill>
              </a:rPr>
              <a:t>ein Geheimnis</a:t>
            </a:r>
            <a:r>
              <a:rPr lang="de-DE" sz="1800" dirty="0">
                <a:solidFill>
                  <a:srgbClr val="000000"/>
                </a:solidFill>
              </a:rPr>
              <a:t>: Babylon, die Große, die </a:t>
            </a:r>
            <a:r>
              <a:rPr lang="de-DE" sz="1800" u="sng" dirty="0">
                <a:solidFill>
                  <a:srgbClr val="000000"/>
                </a:solidFill>
              </a:rPr>
              <a:t>Mutter der Huren</a:t>
            </a:r>
            <a:r>
              <a:rPr lang="de-DE" sz="1800" dirty="0">
                <a:solidFill>
                  <a:srgbClr val="000000"/>
                </a:solidFill>
              </a:rPr>
              <a:t> und der Gräuel der Erde. </a:t>
            </a:r>
          </a:p>
          <a:p>
            <a:pPr marL="400050" lvl="1" indent="0">
              <a:buNone/>
            </a:pPr>
            <a:r>
              <a:rPr lang="de-DE" sz="1800" dirty="0">
                <a:solidFill>
                  <a:srgbClr val="000000"/>
                </a:solidFill>
              </a:rPr>
              <a:t>Und ich sah die Frau trunken vom </a:t>
            </a:r>
            <a:r>
              <a:rPr lang="de-DE" sz="1800" u="sng" dirty="0">
                <a:solidFill>
                  <a:srgbClr val="000000"/>
                </a:solidFill>
              </a:rPr>
              <a:t>Blut der Heiligen</a:t>
            </a:r>
            <a:r>
              <a:rPr lang="de-DE" sz="1800" dirty="0">
                <a:solidFill>
                  <a:srgbClr val="000000"/>
                </a:solidFill>
              </a:rPr>
              <a:t> und vom Blut der Zeugen Jesu. Und ich wunderte mich, als ich sie sah, mit </a:t>
            </a:r>
            <a:r>
              <a:rPr lang="de-DE" sz="1800" u="sng" dirty="0">
                <a:solidFill>
                  <a:srgbClr val="000000"/>
                </a:solidFill>
              </a:rPr>
              <a:t>großer Verwunderung</a:t>
            </a:r>
            <a:r>
              <a:rPr lang="de-DE" sz="1800" dirty="0">
                <a:solidFill>
                  <a:srgbClr val="000000"/>
                </a:solidFill>
              </a:rPr>
              <a:t>.</a:t>
            </a:r>
          </a:p>
          <a:p>
            <a:pPr marL="400050" lvl="1" indent="0">
              <a:buNone/>
            </a:pPr>
            <a:endParaRPr lang="de-DE" sz="1800" dirty="0">
              <a:solidFill>
                <a:srgbClr val="000000"/>
              </a:solidFill>
            </a:endParaRPr>
          </a:p>
          <a:p>
            <a:pPr lvl="1" indent="-342900">
              <a:buFont typeface="Wingdings" panose="05000000000000000000" pitchFamily="2" charset="2"/>
              <a:buChar char="Ø"/>
            </a:pPr>
            <a:r>
              <a:rPr lang="de-DE" sz="1800" dirty="0">
                <a:solidFill>
                  <a:srgbClr val="000000"/>
                </a:solidFill>
              </a:rPr>
              <a:t>Status: 	Sehr einflussreich, mächtig, reich</a:t>
            </a:r>
          </a:p>
          <a:p>
            <a:pPr lvl="1" indent="-342900">
              <a:buFont typeface="Wingdings" panose="05000000000000000000" pitchFamily="2" charset="2"/>
              <a:buChar char="Ø"/>
            </a:pPr>
            <a:r>
              <a:rPr lang="de-DE" sz="1800" dirty="0">
                <a:solidFill>
                  <a:srgbClr val="000000"/>
                </a:solidFill>
              </a:rPr>
              <a:t>Name:	Babylonischer Heils-/Erlösungsplan („Geheimnis“, vgl. </a:t>
            </a:r>
            <a:r>
              <a:rPr lang="de-DE" sz="1800" dirty="0" err="1">
                <a:solidFill>
                  <a:srgbClr val="000000"/>
                </a:solidFill>
              </a:rPr>
              <a:t>Röm</a:t>
            </a:r>
            <a:r>
              <a:rPr lang="de-DE" sz="1800" dirty="0">
                <a:solidFill>
                  <a:srgbClr val="000000"/>
                </a:solidFill>
              </a:rPr>
              <a:t> 16,25-26)</a:t>
            </a:r>
          </a:p>
          <a:p>
            <a:pPr lvl="1" indent="-342900">
              <a:buFont typeface="Wingdings" panose="05000000000000000000" pitchFamily="2" charset="2"/>
              <a:buChar char="Ø"/>
            </a:pPr>
            <a:r>
              <a:rPr lang="de-DE" sz="1800" dirty="0">
                <a:solidFill>
                  <a:srgbClr val="000000"/>
                </a:solidFill>
              </a:rPr>
              <a:t>Familie:	Hat viele Tochterkirchen, ebenfalls abgefallen</a:t>
            </a:r>
          </a:p>
          <a:p>
            <a:pPr lvl="1" indent="-342900">
              <a:buFont typeface="Wingdings" panose="05000000000000000000" pitchFamily="2" charset="2"/>
              <a:buChar char="Ø"/>
            </a:pPr>
            <a:r>
              <a:rPr lang="de-DE" sz="1800" dirty="0">
                <a:solidFill>
                  <a:srgbClr val="000000"/>
                </a:solidFill>
              </a:rPr>
              <a:t>Handlung: Verfolgt </a:t>
            </a:r>
            <a:r>
              <a:rPr lang="de-DE" sz="1800" dirty="0">
                <a:solidFill>
                  <a:srgbClr val="000000"/>
                </a:solidFill>
                <a:sym typeface="Wingdings" panose="05000000000000000000" pitchFamily="2" charset="2"/>
              </a:rPr>
              <a:t> Kollaboration mit dem verfolgenden 1. Tier (aus Offb 13)</a:t>
            </a:r>
          </a:p>
          <a:p>
            <a:pPr marL="400050" lvl="1" indent="0">
              <a:buNone/>
            </a:pPr>
            <a:endParaRPr lang="de-DE" sz="1000" dirty="0">
              <a:solidFill>
                <a:srgbClr val="000000"/>
              </a:solidFill>
              <a:sym typeface="Wingdings" panose="05000000000000000000" pitchFamily="2" charset="2"/>
            </a:endParaRPr>
          </a:p>
          <a:p>
            <a:pPr marL="400050" lvl="1" indent="0">
              <a:buNone/>
            </a:pPr>
            <a:r>
              <a:rPr lang="de-DE" sz="1800" dirty="0">
                <a:solidFill>
                  <a:srgbClr val="000000"/>
                </a:solidFill>
                <a:sym typeface="Wingdings" panose="05000000000000000000" pitchFamily="2" charset="2"/>
              </a:rPr>
              <a:t> Die Frau (Offb 12) verbündete sich mit dem Tier (Offb 13) und wurde zur Hure!</a:t>
            </a:r>
            <a:endParaRPr lang="de-DE" sz="1800" dirty="0">
              <a:solidFill>
                <a:srgbClr val="000000"/>
              </a:solidFill>
            </a:endParaRPr>
          </a:p>
        </p:txBody>
      </p:sp>
    </p:spTree>
    <p:extLst>
      <p:ext uri="{BB962C8B-B14F-4D97-AF65-F5344CB8AC3E}">
        <p14:creationId xmlns:p14="http://schemas.microsoft.com/office/powerpoint/2010/main" val="1255320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sz="2800" b="1" dirty="0">
                <a:latin typeface="Noto Sans" panose="020B0502040504020204" pitchFamily="34" charset="0"/>
                <a:ea typeface="Noto Sans" panose="020B0502040504020204" pitchFamily="34" charset="0"/>
                <a:cs typeface="Noto Sans" panose="020B0502040504020204" pitchFamily="34" charset="0"/>
              </a:rPr>
              <a:t>Babylon in der Offenbarung</a:t>
            </a:r>
            <a:endParaRPr lang="de-DE" sz="2800" b="1" dirty="0"/>
          </a:p>
        </p:txBody>
      </p:sp>
      <p:sp>
        <p:nvSpPr>
          <p:cNvPr id="3" name="Inhaltsplatzhalter 2"/>
          <p:cNvSpPr>
            <a:spLocks noGrp="1"/>
          </p:cNvSpPr>
          <p:nvPr>
            <p:ph idx="4294967295"/>
          </p:nvPr>
        </p:nvSpPr>
        <p:spPr>
          <a:xfrm>
            <a:off x="600000" y="1628800"/>
            <a:ext cx="9312424" cy="4781631"/>
          </a:xfrm>
          <a:prstGeom prst="rect">
            <a:avLst/>
          </a:prstGeom>
        </p:spPr>
        <p:txBody>
          <a:bodyPr/>
          <a:lstStyle/>
          <a:p>
            <a:pPr marL="0" indent="0">
              <a:buNone/>
            </a:pPr>
            <a:r>
              <a:rPr lang="de-DE" sz="2000" b="1" dirty="0"/>
              <a:t>Die Hure Babylon in Offenbarung 17 – die Zeit des Abfalls</a:t>
            </a:r>
          </a:p>
          <a:p>
            <a:pPr marL="0" indent="0">
              <a:buNone/>
            </a:pPr>
            <a:endParaRPr lang="de-DE" sz="1800" dirty="0"/>
          </a:p>
          <a:p>
            <a:pPr marL="400050" lvl="1" indent="0">
              <a:buNone/>
            </a:pPr>
            <a:r>
              <a:rPr lang="de-DE" sz="1800" b="1" dirty="0">
                <a:solidFill>
                  <a:srgbClr val="000000"/>
                </a:solidFill>
              </a:rPr>
              <a:t>Vers 8</a:t>
            </a:r>
          </a:p>
          <a:p>
            <a:pPr marL="400050" lvl="1" indent="0">
              <a:buNone/>
            </a:pPr>
            <a:r>
              <a:rPr lang="de-DE" sz="1800" dirty="0">
                <a:solidFill>
                  <a:srgbClr val="000000"/>
                </a:solidFill>
              </a:rPr>
              <a:t>Das Tier, das du gesehen hast, war und </a:t>
            </a:r>
            <a:r>
              <a:rPr lang="de-DE" sz="1800" u="sng" dirty="0">
                <a:solidFill>
                  <a:srgbClr val="000000"/>
                </a:solidFill>
              </a:rPr>
              <a:t>ist nicht</a:t>
            </a:r>
            <a:r>
              <a:rPr lang="de-DE" sz="1800" dirty="0">
                <a:solidFill>
                  <a:srgbClr val="000000"/>
                </a:solidFill>
              </a:rPr>
              <a:t> und wird aus dem Abgrund heraufsteigen und geht ins Verderben; und die Bewohner der Erde, deren Namen nicht im Buch des Lebens geschrieben sind von Grundlegung der Welt an, werden sich </a:t>
            </a:r>
            <a:r>
              <a:rPr lang="de-DE" sz="1800" u="sng" dirty="0">
                <a:solidFill>
                  <a:srgbClr val="000000"/>
                </a:solidFill>
              </a:rPr>
              <a:t>wundern</a:t>
            </a:r>
            <a:r>
              <a:rPr lang="de-DE" sz="1800" dirty="0">
                <a:solidFill>
                  <a:srgbClr val="000000"/>
                </a:solidFill>
              </a:rPr>
              <a:t>, wenn sie das Tier sehen, dass es war und </a:t>
            </a:r>
            <a:r>
              <a:rPr lang="de-DE" sz="1800" u="sng" dirty="0">
                <a:solidFill>
                  <a:srgbClr val="000000"/>
                </a:solidFill>
              </a:rPr>
              <a:t>nicht ist</a:t>
            </a:r>
            <a:r>
              <a:rPr lang="de-DE" sz="1800" dirty="0">
                <a:solidFill>
                  <a:srgbClr val="000000"/>
                </a:solidFill>
              </a:rPr>
              <a:t> und da sein wird. </a:t>
            </a:r>
          </a:p>
          <a:p>
            <a:pPr marL="400050" lvl="1" indent="0">
              <a:buNone/>
            </a:pPr>
            <a:endParaRPr lang="de-DE" sz="1800" dirty="0">
              <a:solidFill>
                <a:srgbClr val="000000"/>
              </a:solidFill>
            </a:endParaRPr>
          </a:p>
          <a:p>
            <a:pPr marL="400050" lvl="1" indent="0">
              <a:buNone/>
            </a:pPr>
            <a:r>
              <a:rPr lang="de-DE" sz="1800" b="1" dirty="0">
                <a:solidFill>
                  <a:srgbClr val="000000"/>
                </a:solidFill>
              </a:rPr>
              <a:t>Offb 13,3</a:t>
            </a:r>
          </a:p>
          <a:p>
            <a:pPr marL="400050" lvl="1" indent="0">
              <a:buNone/>
            </a:pPr>
            <a:r>
              <a:rPr lang="de-DE" sz="1800" dirty="0">
                <a:solidFill>
                  <a:srgbClr val="000000"/>
                </a:solidFill>
              </a:rPr>
              <a:t>Und ich sah </a:t>
            </a:r>
            <a:r>
              <a:rPr lang="de-DE" sz="1800" u="sng" dirty="0">
                <a:solidFill>
                  <a:srgbClr val="000000"/>
                </a:solidFill>
              </a:rPr>
              <a:t>einen seiner Köpfe</a:t>
            </a:r>
            <a:r>
              <a:rPr lang="de-DE" sz="1800" dirty="0">
                <a:solidFill>
                  <a:srgbClr val="000000"/>
                </a:solidFill>
              </a:rPr>
              <a:t> </a:t>
            </a:r>
            <a:r>
              <a:rPr lang="de-DE" sz="1800" u="sng" dirty="0">
                <a:solidFill>
                  <a:srgbClr val="000000"/>
                </a:solidFill>
              </a:rPr>
              <a:t>wie zum Tod geschlachtet</a:t>
            </a:r>
            <a:r>
              <a:rPr lang="de-DE" sz="1800" dirty="0">
                <a:solidFill>
                  <a:srgbClr val="000000"/>
                </a:solidFill>
              </a:rPr>
              <a:t>. Und seine </a:t>
            </a:r>
            <a:r>
              <a:rPr lang="de-DE" sz="1800" u="sng" dirty="0">
                <a:solidFill>
                  <a:srgbClr val="000000"/>
                </a:solidFill>
              </a:rPr>
              <a:t>Todeswunde wurde geheilt</a:t>
            </a:r>
            <a:r>
              <a:rPr lang="de-DE" sz="1800" dirty="0">
                <a:solidFill>
                  <a:srgbClr val="000000"/>
                </a:solidFill>
              </a:rPr>
              <a:t>, und die </a:t>
            </a:r>
            <a:r>
              <a:rPr lang="de-DE" sz="1800" u="sng" dirty="0">
                <a:solidFill>
                  <a:srgbClr val="000000"/>
                </a:solidFill>
              </a:rPr>
              <a:t>ganze Erde staunte</a:t>
            </a:r>
            <a:r>
              <a:rPr lang="de-DE" sz="1800" dirty="0">
                <a:solidFill>
                  <a:srgbClr val="000000"/>
                </a:solidFill>
              </a:rPr>
              <a:t> hinter dem Tier her.</a:t>
            </a:r>
          </a:p>
          <a:p>
            <a:pPr marL="400050" lvl="1" indent="0">
              <a:buNone/>
            </a:pPr>
            <a:endParaRPr lang="de-DE" sz="1800" b="1" dirty="0">
              <a:solidFill>
                <a:srgbClr val="000000"/>
              </a:solidFill>
            </a:endParaRPr>
          </a:p>
          <a:p>
            <a:pPr lvl="1" indent="-342900">
              <a:buFont typeface="Wingdings" panose="05000000000000000000" pitchFamily="2" charset="2"/>
              <a:buChar char="Ø"/>
            </a:pPr>
            <a:r>
              <a:rPr lang="de-DE" sz="1800" dirty="0">
                <a:solidFill>
                  <a:srgbClr val="000000"/>
                </a:solidFill>
                <a:sym typeface="Wingdings" panose="05000000000000000000" pitchFamily="2" charset="2"/>
              </a:rPr>
              <a:t>Zeit: Ab 1798, Zeit der tödlichen Wunde (Gefangennahme des Papstes Pius VI)</a:t>
            </a:r>
            <a:endParaRPr lang="de-DE" sz="1800" dirty="0">
              <a:solidFill>
                <a:srgbClr val="000000"/>
              </a:solidFill>
            </a:endParaRPr>
          </a:p>
        </p:txBody>
      </p:sp>
    </p:spTree>
    <p:extLst>
      <p:ext uri="{BB962C8B-B14F-4D97-AF65-F5344CB8AC3E}">
        <p14:creationId xmlns:p14="http://schemas.microsoft.com/office/powerpoint/2010/main" val="2876471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sz="2800" b="1" dirty="0">
                <a:latin typeface="Noto Sans" panose="020B0502040504020204" pitchFamily="34" charset="0"/>
                <a:ea typeface="Noto Sans" panose="020B0502040504020204" pitchFamily="34" charset="0"/>
                <a:cs typeface="Noto Sans" panose="020B0502040504020204" pitchFamily="34" charset="0"/>
              </a:rPr>
              <a:t>Babylon in der Offenbarung</a:t>
            </a:r>
            <a:endParaRPr lang="de-DE" sz="2800" b="1" dirty="0"/>
          </a:p>
        </p:txBody>
      </p:sp>
      <p:sp>
        <p:nvSpPr>
          <p:cNvPr id="3" name="Inhaltsplatzhalter 2"/>
          <p:cNvSpPr>
            <a:spLocks noGrp="1"/>
          </p:cNvSpPr>
          <p:nvPr>
            <p:ph idx="4294967295"/>
          </p:nvPr>
        </p:nvSpPr>
        <p:spPr>
          <a:xfrm>
            <a:off x="355850" y="1628800"/>
            <a:ext cx="10116958" cy="4781631"/>
          </a:xfrm>
          <a:prstGeom prst="rect">
            <a:avLst/>
          </a:prstGeom>
        </p:spPr>
        <p:txBody>
          <a:bodyPr/>
          <a:lstStyle/>
          <a:p>
            <a:pPr marL="0" indent="0">
              <a:buNone/>
            </a:pPr>
            <a:r>
              <a:rPr lang="de-DE" sz="2000" b="1" dirty="0"/>
              <a:t>Was geschah ab 1798 mit dem Protestantismus?</a:t>
            </a:r>
          </a:p>
          <a:p>
            <a:pPr marL="742950" marR="0" lvl="1"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endParaRPr kumimoji="0" lang="de-DE" sz="1800" b="0" i="0" u="none" strike="noStrike" kern="1200" cap="none" spc="0" normalizeH="0" baseline="0" noProof="0" dirty="0">
              <a:ln>
                <a:noFill/>
              </a:ln>
              <a:solidFill>
                <a:srgbClr val="000000"/>
              </a:solidFill>
              <a:effectLst/>
              <a:uLnTx/>
              <a:uFillTx/>
              <a:latin typeface="Noto Sans" panose="020B0502040504020204" pitchFamily="34" charset="0"/>
              <a:ea typeface="+mn-ea"/>
              <a:cs typeface="+mn-cs"/>
              <a:sym typeface="Wingdings" panose="05000000000000000000" pitchFamily="2" charset="2"/>
            </a:endParaRPr>
          </a:p>
          <a:p>
            <a:pPr marL="742950" marR="0" lvl="1"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de-DE" sz="1800" b="0" i="0" u="none" strike="noStrike" kern="1200" cap="none" spc="0" normalizeH="0" baseline="0" noProof="0" dirty="0">
                <a:ln>
                  <a:noFill/>
                </a:ln>
                <a:solidFill>
                  <a:srgbClr val="000000"/>
                </a:solidFill>
                <a:effectLst/>
                <a:uLnTx/>
                <a:uFillTx/>
                <a:latin typeface="Noto Sans" panose="020B0502040504020204" pitchFamily="34" charset="0"/>
                <a:ea typeface="+mn-ea"/>
                <a:cs typeface="+mn-cs"/>
                <a:sym typeface="Wingdings" panose="05000000000000000000" pitchFamily="2" charset="2"/>
              </a:rPr>
              <a:t>Wende vom Alt- zum Neuprotestantismus durch eine hermeneutische Revolution:</a:t>
            </a:r>
          </a:p>
          <a:p>
            <a:pPr lvl="2" indent="-342900">
              <a:buFont typeface="Wingdings" panose="05000000000000000000" pitchFamily="2" charset="2"/>
              <a:buChar char="v"/>
              <a:defRPr/>
            </a:pPr>
            <a:r>
              <a:rPr lang="de-DE" sz="1800" dirty="0">
                <a:solidFill>
                  <a:srgbClr val="000000"/>
                </a:solidFill>
                <a:sym typeface="Wingdings" panose="05000000000000000000" pitchFamily="2" charset="2"/>
              </a:rPr>
              <a:t>Menschlichkeit/Fehlerhaftigkeit der Bibel</a:t>
            </a:r>
          </a:p>
          <a:p>
            <a:pPr lvl="2" indent="-342900">
              <a:buFont typeface="Wingdings" panose="05000000000000000000" pitchFamily="2" charset="2"/>
              <a:buChar char="v"/>
              <a:defRPr/>
            </a:pPr>
            <a:r>
              <a:rPr lang="de-DE" sz="1800" dirty="0">
                <a:solidFill>
                  <a:srgbClr val="000000"/>
                </a:solidFill>
                <a:sym typeface="Wingdings" panose="05000000000000000000" pitchFamily="2" charset="2"/>
              </a:rPr>
              <a:t>Historisch-kritische Methode (HKM) als neue Grundlage („fromme Aufklärung“)</a:t>
            </a:r>
          </a:p>
          <a:p>
            <a:pPr lvl="2" indent="-342900">
              <a:buFont typeface="Wingdings" panose="05000000000000000000" pitchFamily="2" charset="2"/>
              <a:buChar char="v"/>
              <a:defRPr/>
            </a:pPr>
            <a:r>
              <a:rPr lang="de-DE" sz="1800" dirty="0">
                <a:solidFill>
                  <a:srgbClr val="000000"/>
                </a:solidFill>
                <a:sym typeface="Wingdings" panose="05000000000000000000" pitchFamily="2" charset="2"/>
              </a:rPr>
              <a:t>Das „Wort [Gottes] im Wort [der Bibel]“ wird gesucht</a:t>
            </a:r>
          </a:p>
          <a:p>
            <a:pPr lvl="2" indent="-342900">
              <a:buFont typeface="Wingdings" panose="05000000000000000000" pitchFamily="2" charset="2"/>
              <a:buChar char="v"/>
              <a:defRPr/>
            </a:pPr>
            <a:r>
              <a:rPr kumimoji="0" lang="de-DE" sz="1800" b="0" i="0" u="none" strike="noStrike" kern="1200" cap="none" spc="0" normalizeH="0" baseline="0" noProof="0" dirty="0">
                <a:ln>
                  <a:noFill/>
                </a:ln>
                <a:solidFill>
                  <a:srgbClr val="000000"/>
                </a:solidFill>
                <a:effectLst/>
                <a:uLnTx/>
                <a:uFillTx/>
                <a:latin typeface="Noto Sans" panose="020B0502040504020204" pitchFamily="34" charset="0"/>
                <a:ea typeface="+mn-ea"/>
                <a:cs typeface="+mn-cs"/>
                <a:sym typeface="Wingdings" panose="05000000000000000000" pitchFamily="2" charset="2"/>
              </a:rPr>
              <a:t>Die Bibel muss „entmythologisiert“ werden</a:t>
            </a:r>
          </a:p>
          <a:p>
            <a:pPr marL="800100" lvl="2" indent="0">
              <a:buNone/>
              <a:defRPr/>
            </a:pPr>
            <a:endParaRPr kumimoji="0" lang="de-DE" sz="1800" b="0" i="0" u="none" strike="noStrike" kern="1200" cap="none" spc="0" normalizeH="0" baseline="0" noProof="0" dirty="0">
              <a:ln>
                <a:noFill/>
              </a:ln>
              <a:solidFill>
                <a:srgbClr val="000000"/>
              </a:solidFill>
              <a:effectLst/>
              <a:uLnTx/>
              <a:uFillTx/>
              <a:latin typeface="Noto Sans" panose="020B0502040504020204" pitchFamily="34" charset="0"/>
              <a:ea typeface="+mn-ea"/>
              <a:cs typeface="+mn-cs"/>
              <a:sym typeface="Wingdings" panose="05000000000000000000" pitchFamily="2" charset="2"/>
            </a:endParaRPr>
          </a:p>
          <a:p>
            <a:pPr marL="742950" marR="0" lvl="1"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de-DE" sz="1800" b="0" i="0" u="none" strike="noStrike" kern="1200" cap="none" spc="0" normalizeH="0" baseline="0" noProof="0" dirty="0">
                <a:ln>
                  <a:noFill/>
                </a:ln>
                <a:solidFill>
                  <a:srgbClr val="000000"/>
                </a:solidFill>
                <a:effectLst/>
                <a:uLnTx/>
                <a:uFillTx/>
                <a:latin typeface="Noto Sans" panose="020B0502040504020204" pitchFamily="34" charset="0"/>
                <a:ea typeface="+mn-ea"/>
                <a:cs typeface="+mn-cs"/>
              </a:rPr>
              <a:t>Ausgehend von Johann S. Semler (Uni Halle), basierend auf Richard Simon (Katholik)</a:t>
            </a:r>
          </a:p>
          <a:p>
            <a:pPr marL="742950" marR="0" lvl="1"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lang="de-DE" sz="1800" dirty="0">
                <a:solidFill>
                  <a:srgbClr val="000000"/>
                </a:solidFill>
              </a:rPr>
              <a:t>Der deutsche Protestantismus wird „aufgeklärt“, erlebt seine HKM-Blüte um 1900</a:t>
            </a:r>
          </a:p>
          <a:p>
            <a:pPr marL="742950" marR="0" lvl="1"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de-DE" sz="1800" b="0" i="0" u="none" strike="noStrike" kern="1200" cap="none" spc="0" normalizeH="0" baseline="0" noProof="0" dirty="0">
                <a:ln>
                  <a:noFill/>
                </a:ln>
                <a:solidFill>
                  <a:srgbClr val="000000"/>
                </a:solidFill>
                <a:effectLst/>
                <a:uLnTx/>
                <a:uFillTx/>
                <a:latin typeface="Noto Sans" panose="020B0502040504020204" pitchFamily="34" charset="0"/>
                <a:ea typeface="+mn-ea"/>
                <a:cs typeface="+mn-cs"/>
              </a:rPr>
              <a:t>Wirkt auf die gesamte christliche Welt</a:t>
            </a:r>
            <a:r>
              <a:rPr lang="de-DE" sz="1800" dirty="0">
                <a:solidFill>
                  <a:srgbClr val="000000"/>
                </a:solidFill>
              </a:rPr>
              <a:t>, ab dem 20. Jh. auch stärker in den USA</a:t>
            </a:r>
          </a:p>
          <a:p>
            <a:pPr marL="0" indent="0">
              <a:buNone/>
              <a:defRPr/>
            </a:pPr>
            <a:endParaRPr lang="de-DE" sz="2000" dirty="0">
              <a:solidFill>
                <a:srgbClr val="000000"/>
              </a:solidFill>
            </a:endParaRPr>
          </a:p>
          <a:p>
            <a:pPr>
              <a:buFont typeface="Wingdings" panose="05000000000000000000" pitchFamily="2" charset="2"/>
              <a:buChar char="è"/>
              <a:defRPr/>
            </a:pPr>
            <a:r>
              <a:rPr lang="de-DE" sz="1800" dirty="0">
                <a:solidFill>
                  <a:srgbClr val="000000"/>
                </a:solidFill>
                <a:sym typeface="Wingdings" panose="05000000000000000000" pitchFamily="2" charset="2"/>
              </a:rPr>
              <a:t>Die relative Schwäche der RKK führte zu einer offeneren Haltung ihr gegenüber, zu freieren Kontakten und schließlich Kollaboration (in der Ökumene)</a:t>
            </a:r>
          </a:p>
          <a:p>
            <a:pPr>
              <a:buFont typeface="Wingdings" panose="05000000000000000000" pitchFamily="2" charset="2"/>
              <a:buChar char="è"/>
              <a:defRPr/>
            </a:pPr>
            <a:r>
              <a:rPr lang="de-DE" sz="1800" dirty="0">
                <a:solidFill>
                  <a:srgbClr val="000000"/>
                </a:solidFill>
                <a:sym typeface="Wingdings" panose="05000000000000000000" pitchFamily="2" charset="2"/>
              </a:rPr>
              <a:t>Ohne die Autorität der Bibel, fehlt der Grund zur Trennung</a:t>
            </a:r>
          </a:p>
        </p:txBody>
      </p:sp>
    </p:spTree>
    <p:extLst>
      <p:ext uri="{BB962C8B-B14F-4D97-AF65-F5344CB8AC3E}">
        <p14:creationId xmlns:p14="http://schemas.microsoft.com/office/powerpoint/2010/main" val="2234632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a:latin typeface="Noto Sans" panose="020B0502040504020204" pitchFamily="34" charset="0"/>
                <a:ea typeface="Noto Sans" panose="020B0502040504020204" pitchFamily="34" charset="0"/>
                <a:cs typeface="Noto Sans" panose="020B0502040504020204" pitchFamily="34" charset="0"/>
              </a:rPr>
              <a:t>ELLEN WHITE ÜBER BABYLON</a:t>
            </a:r>
          </a:p>
        </p:txBody>
      </p:sp>
      <p:sp>
        <p:nvSpPr>
          <p:cNvPr id="3" name="Inhaltsplatzhalter 2"/>
          <p:cNvSpPr>
            <a:spLocks noGrp="1"/>
          </p:cNvSpPr>
          <p:nvPr>
            <p:ph idx="4294967295"/>
          </p:nvPr>
        </p:nvSpPr>
        <p:spPr>
          <a:xfrm>
            <a:off x="600000" y="1628800"/>
            <a:ext cx="9134805" cy="4781631"/>
          </a:xfrm>
          <a:prstGeom prst="rect">
            <a:avLst/>
          </a:prstGeom>
        </p:spPr>
        <p:txBody>
          <a:bodyPr/>
          <a:lstStyle/>
          <a:p>
            <a:pPr marL="0" indent="0">
              <a:buNone/>
            </a:pPr>
            <a:endParaRPr lang="de-DE" sz="2000" dirty="0"/>
          </a:p>
        </p:txBody>
      </p:sp>
    </p:spTree>
    <p:extLst>
      <p:ext uri="{BB962C8B-B14F-4D97-AF65-F5344CB8AC3E}">
        <p14:creationId xmlns:p14="http://schemas.microsoft.com/office/powerpoint/2010/main" val="2274511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9087" y="552209"/>
            <a:ext cx="9165318" cy="716551"/>
          </a:xfrm>
        </p:spPr>
        <p:txBody>
          <a:bodyPr/>
          <a:lstStyle/>
          <a:p>
            <a:pPr algn="ctr"/>
            <a:r>
              <a:rPr lang="de-DE" sz="2800" b="1" dirty="0">
                <a:latin typeface="Noto Sans" panose="020B0502040504020204" pitchFamily="34" charset="0"/>
                <a:ea typeface="Noto Sans" panose="020B0502040504020204" pitchFamily="34" charset="0"/>
                <a:cs typeface="Noto Sans" panose="020B0502040504020204" pitchFamily="34" charset="0"/>
              </a:rPr>
              <a:t>Ellen White über Babylon</a:t>
            </a:r>
            <a:endParaRPr lang="de-DE" sz="2800" b="1" dirty="0"/>
          </a:p>
        </p:txBody>
      </p:sp>
      <p:sp>
        <p:nvSpPr>
          <p:cNvPr id="3" name="Inhaltsplatzhalter 2"/>
          <p:cNvSpPr>
            <a:spLocks noGrp="1"/>
          </p:cNvSpPr>
          <p:nvPr>
            <p:ph idx="4294967295"/>
          </p:nvPr>
        </p:nvSpPr>
        <p:spPr>
          <a:xfrm>
            <a:off x="600000" y="1527689"/>
            <a:ext cx="9336780" cy="4781631"/>
          </a:xfrm>
          <a:prstGeom prst="rect">
            <a:avLst/>
          </a:prstGeom>
        </p:spPr>
        <p: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de-DE" sz="2000" b="1" i="0" u="none" strike="noStrike" kern="0" cap="none" spc="0" normalizeH="0" baseline="0" noProof="0" dirty="0">
                <a:ln w="6350">
                  <a:noFill/>
                </a:ln>
                <a:effectLst/>
                <a:uLnTx/>
                <a:uFillTx/>
                <a:latin typeface="Noto Sans"/>
              </a:rPr>
              <a:t>Was ist das endzeitliche Babylon?</a:t>
            </a:r>
          </a:p>
          <a:p>
            <a:pPr marL="400050" lvl="1" indent="0" algn="just">
              <a:spcBef>
                <a:spcPts val="0"/>
              </a:spcBef>
              <a:buNone/>
              <a:defRPr/>
            </a:pPr>
            <a:endParaRPr kumimoji="0" lang="de-DE" sz="2000" b="1" i="0" u="none" strike="noStrike" kern="0" cap="none" spc="0" normalizeH="0" baseline="0" noProof="0" dirty="0">
              <a:ln w="6350">
                <a:noFill/>
              </a:ln>
              <a:effectLst/>
              <a:uLnTx/>
              <a:uFillTx/>
              <a:latin typeface="Noto Sans"/>
            </a:endParaRPr>
          </a:p>
          <a:p>
            <a:pPr marL="400050" lvl="1" indent="0" algn="just">
              <a:spcBef>
                <a:spcPts val="0"/>
              </a:spcBef>
              <a:buNone/>
              <a:defRPr/>
            </a:pPr>
            <a:r>
              <a:rPr kumimoji="0" lang="de-DE" sz="1800" b="1" i="0" u="none" strike="noStrike" kern="0" cap="none" spc="0" normalizeH="0" baseline="0" noProof="0" dirty="0">
                <a:ln w="6350">
                  <a:noFill/>
                </a:ln>
                <a:effectLst/>
                <a:uLnTx/>
                <a:uFillTx/>
                <a:latin typeface="Noto Sans"/>
              </a:rPr>
              <a:t>3SM 392 (=CKB 98)</a:t>
            </a:r>
            <a:r>
              <a:rPr kumimoji="0" lang="de-DE" sz="1800" b="0" i="0" u="none" strike="noStrike" kern="0" cap="none" spc="0" normalizeH="0" baseline="0" noProof="0" dirty="0">
                <a:ln w="6350">
                  <a:noFill/>
                </a:ln>
                <a:effectLst/>
                <a:uLnTx/>
                <a:uFillTx/>
                <a:latin typeface="Noto Sans"/>
              </a:rPr>
              <a:t> </a:t>
            </a:r>
          </a:p>
          <a:p>
            <a:pPr marL="400050" lvl="1" indent="0" algn="just">
              <a:spcBef>
                <a:spcPts val="0"/>
              </a:spcBef>
              <a:buNone/>
              <a:defRPr/>
            </a:pPr>
            <a:r>
              <a:rPr kumimoji="0" lang="de-DE" sz="1800" b="0" i="0" u="none" strike="noStrike" kern="0" cap="none" spc="0" normalizeH="0" baseline="0" noProof="0" dirty="0">
                <a:ln w="6350">
                  <a:noFill/>
                </a:ln>
                <a:effectLst/>
                <a:uLnTx/>
                <a:uFillTx/>
                <a:latin typeface="Noto Sans"/>
              </a:rPr>
              <a:t>Die sogenannte </a:t>
            </a:r>
            <a:r>
              <a:rPr kumimoji="0" lang="de-DE" sz="1800" b="0" i="0" u="sng" strike="noStrike" kern="0" cap="none" spc="0" normalizeH="0" baseline="0" noProof="0" dirty="0">
                <a:ln w="6350">
                  <a:noFill/>
                </a:ln>
                <a:effectLst/>
                <a:uLnTx/>
                <a:uFillTx/>
                <a:latin typeface="Noto Sans"/>
              </a:rPr>
              <a:t>christliche Welt</a:t>
            </a:r>
            <a:r>
              <a:rPr kumimoji="0" lang="de-DE" sz="1800" b="0" i="0" u="none" strike="noStrike" kern="0" cap="none" spc="0" normalizeH="0" baseline="0" noProof="0" dirty="0">
                <a:ln w="6350">
                  <a:noFill/>
                </a:ln>
                <a:effectLst/>
                <a:uLnTx/>
                <a:uFillTx/>
                <a:latin typeface="Noto Sans"/>
              </a:rPr>
              <a:t> wird der Schauplatz entscheidender Handlungen sein. Nach dem </a:t>
            </a:r>
            <a:r>
              <a:rPr kumimoji="0" lang="de-DE" sz="1800" b="0" i="0" u="sng" strike="noStrike" kern="0" cap="none" spc="0" normalizeH="0" baseline="0" noProof="0" dirty="0">
                <a:ln w="6350">
                  <a:noFill/>
                </a:ln>
                <a:effectLst/>
                <a:uLnTx/>
                <a:uFillTx/>
                <a:latin typeface="Noto Sans"/>
              </a:rPr>
              <a:t>Beispiel des Papsttums</a:t>
            </a:r>
            <a:r>
              <a:rPr kumimoji="0" lang="de-DE" sz="1800" b="0" i="0" u="none" strike="noStrike" kern="0" cap="none" spc="0" normalizeH="0" baseline="0" noProof="0" dirty="0">
                <a:ln w="6350">
                  <a:noFill/>
                </a:ln>
                <a:effectLst/>
                <a:uLnTx/>
                <a:uFillTx/>
                <a:latin typeface="Noto Sans"/>
              </a:rPr>
              <a:t> werden Menschen, ausgestattet mit </a:t>
            </a:r>
            <a:r>
              <a:rPr kumimoji="0" lang="de-DE" sz="1800" b="0" i="0" u="sng" strike="noStrike" kern="0" cap="none" spc="0" normalizeH="0" baseline="0" noProof="0" dirty="0">
                <a:ln w="6350">
                  <a:noFill/>
                </a:ln>
                <a:effectLst/>
                <a:uLnTx/>
                <a:uFillTx/>
                <a:latin typeface="Noto Sans"/>
              </a:rPr>
              <a:t>Regierungsgewalt</a:t>
            </a:r>
            <a:r>
              <a:rPr kumimoji="0" lang="de-DE" sz="1800" b="0" i="0" u="none" strike="noStrike" kern="0" cap="none" spc="0" normalizeH="0" baseline="0" noProof="0" dirty="0">
                <a:ln w="6350">
                  <a:noFill/>
                </a:ln>
                <a:effectLst/>
                <a:uLnTx/>
                <a:uFillTx/>
                <a:latin typeface="Noto Sans"/>
              </a:rPr>
              <a:t>, </a:t>
            </a:r>
            <a:r>
              <a:rPr kumimoji="0" lang="de-DE" sz="1800" b="0" i="0" u="sng" strike="noStrike" kern="0" cap="none" spc="0" normalizeH="0" baseline="0" noProof="0" dirty="0">
                <a:ln w="6350">
                  <a:noFill/>
                </a:ln>
                <a:effectLst/>
                <a:uLnTx/>
                <a:uFillTx/>
                <a:latin typeface="Noto Sans"/>
              </a:rPr>
              <a:t>Gesetze</a:t>
            </a:r>
            <a:r>
              <a:rPr kumimoji="0" lang="de-DE" sz="1800" b="0" i="0" u="none" strike="noStrike" kern="0" cap="none" spc="0" normalizeH="0" baseline="0" noProof="0" dirty="0">
                <a:ln w="6350">
                  <a:noFill/>
                </a:ln>
                <a:effectLst/>
                <a:uLnTx/>
                <a:uFillTx/>
                <a:latin typeface="Noto Sans"/>
              </a:rPr>
              <a:t> erlassen, die das </a:t>
            </a:r>
            <a:r>
              <a:rPr kumimoji="0" lang="de-DE" sz="1800" b="0" i="0" u="sng" strike="noStrike" kern="0" cap="none" spc="0" normalizeH="0" baseline="0" noProof="0" dirty="0">
                <a:ln w="6350">
                  <a:noFill/>
                </a:ln>
                <a:effectLst/>
                <a:uLnTx/>
                <a:uFillTx/>
                <a:latin typeface="Noto Sans"/>
              </a:rPr>
              <a:t>Gewissen beherrschen</a:t>
            </a:r>
            <a:r>
              <a:rPr kumimoji="0" lang="de-DE" sz="1800" b="0" i="0" u="none" strike="noStrike" kern="0" cap="none" spc="0" normalizeH="0" baseline="0" noProof="0" dirty="0">
                <a:ln w="6350">
                  <a:noFill/>
                </a:ln>
                <a:effectLst/>
                <a:uLnTx/>
                <a:uFillTx/>
                <a:latin typeface="Noto Sans"/>
              </a:rPr>
              <a:t>. Das in der Bibel erwähnte </a:t>
            </a:r>
            <a:r>
              <a:rPr kumimoji="0" lang="de-DE" sz="1800" b="0" i="0" u="sng" strike="noStrike" kern="0" cap="none" spc="0" normalizeH="0" baseline="0" noProof="0" dirty="0">
                <a:ln w="6350">
                  <a:noFill/>
                </a:ln>
                <a:effectLst/>
                <a:uLnTx/>
                <a:uFillTx/>
                <a:latin typeface="Noto Sans"/>
              </a:rPr>
              <a:t>Babylon</a:t>
            </a:r>
            <a:r>
              <a:rPr kumimoji="0" lang="de-DE" sz="1800" b="0" i="0" u="none" strike="noStrike" kern="0" cap="none" spc="0" normalizeH="0" baseline="0" noProof="0" dirty="0">
                <a:ln w="6350">
                  <a:noFill/>
                </a:ln>
                <a:effectLst/>
                <a:uLnTx/>
                <a:uFillTx/>
                <a:latin typeface="Noto Sans"/>
              </a:rPr>
              <a:t> wird alle Völker veranlassen, vom Zorneswein ihrer Hurerei zu trinken. </a:t>
            </a:r>
            <a:r>
              <a:rPr kumimoji="0" lang="de-DE" sz="1800" b="0" i="0" u="sng" strike="noStrike" kern="0" cap="none" spc="0" normalizeH="0" baseline="0" noProof="0" dirty="0">
                <a:ln w="6350">
                  <a:noFill/>
                </a:ln>
                <a:effectLst/>
                <a:uLnTx/>
                <a:uFillTx/>
                <a:latin typeface="Noto Sans"/>
              </a:rPr>
              <a:t>Jedes Land</a:t>
            </a:r>
            <a:r>
              <a:rPr kumimoji="0" lang="de-DE" sz="1800" b="0" i="0" u="none" strike="noStrike" kern="0" cap="none" spc="0" normalizeH="0" baseline="0" noProof="0" dirty="0">
                <a:ln w="6350">
                  <a:noFill/>
                </a:ln>
                <a:effectLst/>
                <a:uLnTx/>
                <a:uFillTx/>
                <a:latin typeface="Noto Sans"/>
              </a:rPr>
              <a:t> wird sich daran beteiligen. Johannes sagt über diese Zeit: „Diese sind eines Sinnes.“ [Offb. 18,3-7; 17,13] Es wird ein </a:t>
            </a:r>
            <a:r>
              <a:rPr kumimoji="0" lang="de-DE" sz="1800" b="0" i="0" u="sng" strike="noStrike" kern="0" cap="none" spc="0" normalizeH="0" baseline="0" noProof="0" dirty="0">
                <a:ln w="6350">
                  <a:noFill/>
                </a:ln>
                <a:effectLst/>
                <a:uLnTx/>
                <a:uFillTx/>
                <a:latin typeface="Noto Sans"/>
              </a:rPr>
              <a:t>weltweites Bündnis</a:t>
            </a:r>
            <a:r>
              <a:rPr kumimoji="0" lang="de-DE" sz="1800" b="0" i="0" u="none" strike="noStrike" kern="0" cap="none" spc="0" normalizeH="0" baseline="0" noProof="0" dirty="0">
                <a:ln w="6350">
                  <a:noFill/>
                </a:ln>
                <a:effectLst/>
                <a:uLnTx/>
                <a:uFillTx/>
                <a:latin typeface="Noto Sans"/>
              </a:rPr>
              <a:t> sein, </a:t>
            </a:r>
            <a:r>
              <a:rPr kumimoji="0" lang="de-DE" sz="1800" b="0" i="0" u="sng" strike="noStrike" kern="0" cap="none" spc="0" normalizeH="0" baseline="0" noProof="0" dirty="0">
                <a:ln w="6350">
                  <a:noFill/>
                </a:ln>
                <a:effectLst/>
                <a:uLnTx/>
                <a:uFillTx/>
                <a:latin typeface="Noto Sans"/>
              </a:rPr>
              <a:t>große Einmütigkeit</a:t>
            </a:r>
            <a:r>
              <a:rPr kumimoji="0" lang="de-DE" sz="1800" b="0" i="0" u="none" strike="noStrike" kern="0" cap="none" spc="0" normalizeH="0" baseline="0" noProof="0" dirty="0">
                <a:ln w="6350">
                  <a:noFill/>
                </a:ln>
                <a:effectLst/>
                <a:uLnTx/>
                <a:uFillTx/>
                <a:latin typeface="Noto Sans"/>
              </a:rPr>
              <a:t> wird unter jenen herrschen, die Satan angehören. „Und sie geben ihre Kraft und Macht dem Tier.“ (Offb. 17,13). </a:t>
            </a:r>
            <a:r>
              <a:rPr kumimoji="0" lang="de-DE" sz="1800" b="0" u="none" strike="noStrike" kern="0" cap="none" spc="0" normalizeH="0" baseline="0" noProof="0" dirty="0">
                <a:ln w="6350">
                  <a:noFill/>
                </a:ln>
                <a:effectLst/>
                <a:uLnTx/>
                <a:uFillTx/>
                <a:latin typeface="Noto Sans"/>
              </a:rPr>
              <a:t>Hier zeigt sich die gleiche unterdrückende Macht gegen religiöse Freiheit  — die Freiheit nämlich, dass jeder Gott nach seinem Gewissen verehren darf —, wie sie sich beim Papsttum offenbarte, als es damals jene verfolgte, die es wagten, sich den religiösen Bräuchen und Zeremonien der römisch-katholischen Kirche zu widersetzen.</a:t>
            </a:r>
          </a:p>
          <a:p>
            <a:pPr marL="400050" lvl="1" indent="0" algn="just">
              <a:spcBef>
                <a:spcPts val="0"/>
              </a:spcBef>
              <a:buNone/>
              <a:defRPr/>
            </a:pPr>
            <a:endParaRPr lang="de-DE" sz="1800" kern="0" dirty="0">
              <a:ln w="6350">
                <a:noFill/>
              </a:ln>
              <a:latin typeface="Noto Sans"/>
            </a:endParaRPr>
          </a:p>
          <a:p>
            <a:pPr marL="360363" indent="0" algn="just">
              <a:spcBef>
                <a:spcPts val="0"/>
              </a:spcBef>
              <a:buNone/>
              <a:defRPr/>
            </a:pPr>
            <a:r>
              <a:rPr lang="de-DE" sz="1800" i="1" kern="0" dirty="0">
                <a:ln w="6350">
                  <a:noFill/>
                </a:ln>
                <a:latin typeface="Noto Sans"/>
                <a:sym typeface="Wingdings" panose="05000000000000000000" pitchFamily="2" charset="2"/>
              </a:rPr>
              <a:t> </a:t>
            </a:r>
            <a:r>
              <a:rPr kumimoji="0" lang="de-DE" sz="1800" b="0" i="1" u="none" strike="noStrike" kern="0" cap="none" spc="0" normalizeH="0" baseline="0" noProof="0" dirty="0">
                <a:ln w="6350">
                  <a:noFill/>
                </a:ln>
                <a:effectLst/>
                <a:uLnTx/>
                <a:uFillTx/>
                <a:latin typeface="Noto Sans"/>
              </a:rPr>
              <a:t>UNGLEICH Papsttum, aber eng damit verbunden (Offb. 17,3: Babylon AUF dem Tier)</a:t>
            </a:r>
          </a:p>
        </p:txBody>
      </p:sp>
    </p:spTree>
    <p:extLst>
      <p:ext uri="{BB962C8B-B14F-4D97-AF65-F5344CB8AC3E}">
        <p14:creationId xmlns:p14="http://schemas.microsoft.com/office/powerpoint/2010/main" val="78539102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TA">
  <a:themeElements>
    <a:clrScheme name="STA">
      <a:dk1>
        <a:srgbClr val="FFFFFF"/>
      </a:dk1>
      <a:lt1>
        <a:srgbClr val="000000"/>
      </a:lt1>
      <a:dk2>
        <a:srgbClr val="4B207F"/>
      </a:dk2>
      <a:lt2>
        <a:srgbClr val="7F2649"/>
      </a:lt2>
      <a:accent1>
        <a:srgbClr val="E36520"/>
      </a:accent1>
      <a:accent2>
        <a:srgbClr val="448220"/>
      </a:accent2>
      <a:accent3>
        <a:srgbClr val="3E8391"/>
      </a:accent3>
      <a:accent4>
        <a:srgbClr val="003E67"/>
      </a:accent4>
      <a:accent5>
        <a:srgbClr val="4D7549"/>
      </a:accent5>
      <a:accent6>
        <a:srgbClr val="FFA92C"/>
      </a:accent6>
      <a:hlink>
        <a:srgbClr val="00A3DA"/>
      </a:hlink>
      <a:folHlink>
        <a:srgbClr val="006B8E"/>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2120</Words>
  <Application>Microsoft Office PowerPoint</Application>
  <PresentationFormat>Breitbild</PresentationFormat>
  <Paragraphs>148</Paragraphs>
  <Slides>18</Slides>
  <Notes>0</Notes>
  <HiddenSlides>0</HiddenSlides>
  <MMClips>0</MMClips>
  <ScaleCrop>false</ScaleCrop>
  <HeadingPairs>
    <vt:vector size="6" baseType="variant">
      <vt:variant>
        <vt:lpstr>Verwendete Schriftarten</vt:lpstr>
      </vt:variant>
      <vt:variant>
        <vt:i4>6</vt:i4>
      </vt:variant>
      <vt:variant>
        <vt:lpstr>Design</vt:lpstr>
      </vt:variant>
      <vt:variant>
        <vt:i4>2</vt:i4>
      </vt:variant>
      <vt:variant>
        <vt:lpstr>Folientitel</vt:lpstr>
      </vt:variant>
      <vt:variant>
        <vt:i4>18</vt:i4>
      </vt:variant>
    </vt:vector>
  </HeadingPairs>
  <TitlesOfParts>
    <vt:vector size="26" baseType="lpstr">
      <vt:lpstr>Arial</vt:lpstr>
      <vt:lpstr>Calibri</vt:lpstr>
      <vt:lpstr>Calibri Light</vt:lpstr>
      <vt:lpstr>Noto Sans</vt:lpstr>
      <vt:lpstr>Noto Serif</vt:lpstr>
      <vt:lpstr>Wingdings</vt:lpstr>
      <vt:lpstr>Office</vt:lpstr>
      <vt:lpstr>STA</vt:lpstr>
      <vt:lpstr>Adventgemeinde  in der Bedrängnis</vt:lpstr>
      <vt:lpstr>Babylon in der Offenbarung</vt:lpstr>
      <vt:lpstr>Babylon in der Offenbarung</vt:lpstr>
      <vt:lpstr>Babylon in der Offenbarung</vt:lpstr>
      <vt:lpstr>Babylon in der Offenbarung</vt:lpstr>
      <vt:lpstr>Babylon in der Offenbarung</vt:lpstr>
      <vt:lpstr>Babylon in der Offenbarung</vt:lpstr>
      <vt:lpstr>ELLEN WHITE ÜBER BABYLON</vt:lpstr>
      <vt:lpstr>Ellen White über Babylon</vt:lpstr>
      <vt:lpstr>Ellen White über Babylon</vt:lpstr>
      <vt:lpstr>Ellen White über Babylon</vt:lpstr>
      <vt:lpstr>Ellen White über Babylon</vt:lpstr>
      <vt:lpstr>Ellen White über Babylon</vt:lpstr>
      <vt:lpstr>Ellen White über Babylon</vt:lpstr>
      <vt:lpstr>Ellen White über Babylon</vt:lpstr>
      <vt:lpstr>DIE ENDZEITLICHE KOALITION</vt:lpstr>
      <vt:lpstr>Die endzeitliche Koalition</vt:lpstr>
      <vt:lpstr>Die endzeitliche Koalition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Adventgemeinde  in der Bedrängnis</dc:title>
  <dc:creator>René Gehring</dc:creator>
  <cp:lastModifiedBy>René Gehring</cp:lastModifiedBy>
  <cp:revision>7</cp:revision>
  <dcterms:created xsi:type="dcterms:W3CDTF">2022-11-21T12:43:41Z</dcterms:created>
  <dcterms:modified xsi:type="dcterms:W3CDTF">2022-11-24T11:49:33Z</dcterms:modified>
</cp:coreProperties>
</file>