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92" r:id="rId3"/>
    <p:sldId id="373" r:id="rId4"/>
    <p:sldId id="374" r:id="rId5"/>
    <p:sldId id="375" r:id="rId6"/>
    <p:sldId id="376" r:id="rId7"/>
    <p:sldId id="313" r:id="rId8"/>
    <p:sldId id="377" r:id="rId9"/>
    <p:sldId id="315" r:id="rId10"/>
    <p:sldId id="378" r:id="rId11"/>
    <p:sldId id="379" r:id="rId12"/>
    <p:sldId id="317" r:id="rId13"/>
    <p:sldId id="380" r:id="rId14"/>
    <p:sldId id="381" r:id="rId15"/>
    <p:sldId id="382" r:id="rId16"/>
    <p:sldId id="383" r:id="rId17"/>
    <p:sldId id="284" r:id="rId18"/>
    <p:sldId id="384" r:id="rId19"/>
    <p:sldId id="385" r:id="rId20"/>
    <p:sldId id="321" r:id="rId21"/>
    <p:sldId id="322" r:id="rId22"/>
    <p:sldId id="323" r:id="rId23"/>
    <p:sldId id="386" r:id="rId24"/>
    <p:sldId id="325" r:id="rId25"/>
    <p:sldId id="324" r:id="rId26"/>
    <p:sldId id="328" r:id="rId27"/>
    <p:sldId id="387" r:id="rId28"/>
    <p:sldId id="388" r:id="rId29"/>
    <p:sldId id="389" r:id="rId30"/>
    <p:sldId id="310" r:id="rId31"/>
    <p:sldId id="327" r:id="rId32"/>
    <p:sldId id="390" r:id="rId33"/>
    <p:sldId id="391" r:id="rId34"/>
    <p:sldId id="302"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94" d="100"/>
          <a:sy n="94" d="100"/>
        </p:scale>
        <p:origin x="624" y="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BBCD3-5722-64E3-08AF-BE08737F749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BB1DCB7-099C-6999-B391-E7AA5A11FE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9A0E3F2-06E0-A012-B13A-14745D80E9CA}"/>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5038DEDF-B131-1A67-93A3-6F832FDF3A0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3E660-C73F-CAE5-61AB-4E144C5A23F7}"/>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270334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41F43B-00C4-5521-B2CC-E0B05723962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9BEC790-93F3-45D7-5271-23E81C39C01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FB3817D-FD2E-718C-935C-0DDEFC026CEF}"/>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83DA5A40-C1C1-B299-7339-A1A0A294180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5C994FC-3EE5-B842-4552-AFA873E7ABCF}"/>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200567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603DAA8-7E7E-B10A-998D-63B69F2FB74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797D125-F090-FAFA-0CE0-5A11A69D8A1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BD66BDA-3189-F3EE-BD77-3058069B54DA}"/>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86ECB3C6-7748-003C-1CF3-D123D2BAC74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1BC8D5-F4FF-A12D-726C-2B69BF068C69}"/>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3386212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blatt 1">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6"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tx1"/>
                </a:solidFill>
                <a:latin typeface="Noto Sans" panose="020B0502040504020204" pitchFamily="34" charset="0"/>
              </a:defRPr>
            </a:lvl1pPr>
          </a:lstStyle>
          <a:p>
            <a:r>
              <a:rPr lang="de-DE" dirty="0"/>
              <a:t>Hier ist Platz für den </a:t>
            </a:r>
            <a:br>
              <a:rPr lang="de-DE" dirty="0"/>
            </a:br>
            <a:r>
              <a:rPr lang="de-DE" dirty="0"/>
              <a:t>(mehrzeiligen) Titel</a:t>
            </a: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1"/>
          </a:xfrm>
          <a:prstGeom prst="rect">
            <a:avLst/>
          </a:prstGeom>
        </p:spPr>
      </p:pic>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tx1"/>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312222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blatt 2">
    <p:spTree>
      <p:nvGrpSpPr>
        <p:cNvPr id="1" name=""/>
        <p:cNvGrpSpPr/>
        <p:nvPr/>
      </p:nvGrpSpPr>
      <p:grpSpPr>
        <a:xfrm>
          <a:off x="0" y="0"/>
          <a:ext cx="0" cy="0"/>
          <a:chOff x="0" y="0"/>
          <a:chExt cx="0" cy="0"/>
        </a:xfrm>
      </p:grpSpPr>
      <p:sp>
        <p:nvSpPr>
          <p:cNvPr id="5" name="Rechteck 4"/>
          <p:cNvSpPr/>
          <p:nvPr userDrawn="1"/>
        </p:nvSpPr>
        <p:spPr>
          <a:xfrm>
            <a:off x="10464000" y="0"/>
            <a:ext cx="172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0"/>
          </a:xfrm>
          <a:prstGeom prst="rect">
            <a:avLst/>
          </a:prstGeom>
        </p:spPr>
      </p:pic>
      <p:sp>
        <p:nvSpPr>
          <p:cNvPr id="13"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accent3"/>
                </a:solidFill>
                <a:latin typeface="Noto Sans" panose="020B0502040504020204" pitchFamily="34" charset="0"/>
              </a:defRPr>
            </a:lvl1pPr>
          </a:lstStyle>
          <a:p>
            <a:r>
              <a:rPr lang="de-DE" dirty="0"/>
              <a:t>Hier ist Platz für den </a:t>
            </a:r>
            <a:br>
              <a:rPr lang="de-DE" dirty="0"/>
            </a:br>
            <a:r>
              <a:rPr lang="de-DE" dirty="0"/>
              <a:t>(mehrzeiligen) Titel</a:t>
            </a:r>
          </a:p>
        </p:txBody>
      </p:sp>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accent3"/>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24331176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xt">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9"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919961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2 Spalten">
    <p:spTree>
      <p:nvGrpSpPr>
        <p:cNvPr id="1" name=""/>
        <p:cNvGrpSpPr/>
        <p:nvPr/>
      </p:nvGrpSpPr>
      <p:grpSpPr>
        <a:xfrm>
          <a:off x="0" y="0"/>
          <a:ext cx="0" cy="0"/>
          <a:chOff x="0" y="0"/>
          <a:chExt cx="0" cy="0"/>
        </a:xfrm>
      </p:grpSpPr>
      <p:sp>
        <p:nvSpPr>
          <p:cNvPr id="4" name="Inhaltsplatzhalter 2"/>
          <p:cNvSpPr>
            <a:spLocks noGrp="1"/>
          </p:cNvSpPr>
          <p:nvPr>
            <p:ph sz="half" idx="10"/>
          </p:nvPr>
        </p:nvSpPr>
        <p:spPr>
          <a:xfrm>
            <a:off x="600000"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5" name="Inhaltsplatzhalter 3"/>
          <p:cNvSpPr>
            <a:spLocks noGrp="1"/>
          </p:cNvSpPr>
          <p:nvPr>
            <p:ph sz="half" idx="2"/>
          </p:nvPr>
        </p:nvSpPr>
        <p:spPr>
          <a:xfrm>
            <a:off x="5244405"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Vergleich/Gegenüberstellung</a:t>
            </a:r>
            <a:endParaRPr lang="en-US" dirty="0"/>
          </a:p>
        </p:txBody>
      </p:sp>
    </p:spTree>
    <p:extLst>
      <p:ext uri="{BB962C8B-B14F-4D97-AF65-F5344CB8AC3E}">
        <p14:creationId xmlns:p14="http://schemas.microsoft.com/office/powerpoint/2010/main" val="2831909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zentriert">
    <p:spTree>
      <p:nvGrpSpPr>
        <p:cNvPr id="1" name=""/>
        <p:cNvGrpSpPr/>
        <p:nvPr/>
      </p:nvGrpSpPr>
      <p:grpSpPr>
        <a:xfrm>
          <a:off x="0" y="0"/>
          <a:ext cx="0" cy="0"/>
          <a:chOff x="0" y="0"/>
          <a:chExt cx="0" cy="0"/>
        </a:xfrm>
      </p:grpSpPr>
      <p:sp>
        <p:nvSpPr>
          <p:cNvPr id="3" name="Textplatzhalter 5"/>
          <p:cNvSpPr>
            <a:spLocks noGrp="1"/>
          </p:cNvSpPr>
          <p:nvPr>
            <p:ph type="body" sz="quarter" idx="12" hasCustomPrompt="1"/>
          </p:nvPr>
        </p:nvSpPr>
        <p:spPr>
          <a:xfrm>
            <a:off x="599999" y="549277"/>
            <a:ext cx="9144405" cy="5760044"/>
          </a:xfrm>
          <a:prstGeom prst="rect">
            <a:avLst/>
          </a:prstGeom>
        </p:spPr>
        <p:txBody>
          <a:bodyPr anchor="ctr" anchorCtr="1"/>
          <a:lstStyle>
            <a:lvl1pPr marL="0" indent="0" algn="ctr">
              <a:buNone/>
              <a:defRPr i="0">
                <a:solidFill>
                  <a:schemeClr val="accent3"/>
                </a:solidFill>
                <a:latin typeface="Noto Serif" panose="020B0502040504020204" pitchFamily="34" charset="0"/>
              </a:defRPr>
            </a:lvl1pPr>
          </a:lstStyle>
          <a:p>
            <a:pPr lvl="0"/>
            <a:r>
              <a:rPr lang="de-DE" dirty="0"/>
              <a:t>Bibeltext hier einfügen</a:t>
            </a:r>
          </a:p>
          <a:p>
            <a:pPr lvl="0"/>
            <a:r>
              <a:rPr lang="de-DE" dirty="0"/>
              <a:t>{ Johannes 3,16 }</a:t>
            </a:r>
          </a:p>
        </p:txBody>
      </p:sp>
    </p:spTree>
    <p:extLst>
      <p:ext uri="{BB962C8B-B14F-4D97-AF65-F5344CB8AC3E}">
        <p14:creationId xmlns:p14="http://schemas.microsoft.com/office/powerpoint/2010/main" val="2853407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d Spalte rechts">
    <p:spTree>
      <p:nvGrpSpPr>
        <p:cNvPr id="1" name=""/>
        <p:cNvGrpSpPr/>
        <p:nvPr/>
      </p:nvGrpSpPr>
      <p:grpSpPr>
        <a:xfrm>
          <a:off x="0" y="0"/>
          <a:ext cx="0" cy="0"/>
          <a:chOff x="0" y="0"/>
          <a:chExt cx="0" cy="0"/>
        </a:xfrm>
      </p:grpSpPr>
      <p:sp>
        <p:nvSpPr>
          <p:cNvPr id="9" name="Bildplatzhalter 2"/>
          <p:cNvSpPr>
            <a:spLocks noGrp="1"/>
          </p:cNvSpPr>
          <p:nvPr>
            <p:ph type="pic" idx="11"/>
          </p:nvPr>
        </p:nvSpPr>
        <p:spPr>
          <a:xfrm>
            <a:off x="10473600" y="0"/>
            <a:ext cx="1718400" cy="6858000"/>
          </a:xfrm>
          <a:prstGeom prst="rect">
            <a:avLst/>
          </a:prstGeom>
        </p:spPr>
        <p:txBody>
          <a:bodyPr/>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12"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30235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roßes Bild">
    <p:spTree>
      <p:nvGrpSpPr>
        <p:cNvPr id="1" name=""/>
        <p:cNvGrpSpPr/>
        <p:nvPr/>
      </p:nvGrpSpPr>
      <p:grpSpPr>
        <a:xfrm>
          <a:off x="0" y="0"/>
          <a:ext cx="0" cy="0"/>
          <a:chOff x="0" y="0"/>
          <a:chExt cx="0" cy="0"/>
        </a:xfrm>
      </p:grpSpPr>
      <p:sp>
        <p:nvSpPr>
          <p:cNvPr id="5" name="Bildplatzhalter 2"/>
          <p:cNvSpPr>
            <a:spLocks noGrp="1"/>
          </p:cNvSpPr>
          <p:nvPr>
            <p:ph type="pic" idx="10"/>
          </p:nvPr>
        </p:nvSpPr>
        <p:spPr>
          <a:xfrm>
            <a:off x="0" y="0"/>
            <a:ext cx="10464000" cy="6858000"/>
          </a:xfrm>
          <a:prstGeom prst="rect">
            <a:avLst/>
          </a:prstGeom>
        </p:spPr>
        <p:txBody>
          <a:bodyPr>
            <a:normAutofit/>
          </a:bodyPr>
          <a:lstStyle>
            <a:lvl1pPr marL="0" indent="0" algn="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2"/>
          <p:cNvSpPr>
            <a:spLocks noGrp="1"/>
          </p:cNvSpPr>
          <p:nvPr>
            <p:ph type="body" idx="1" hasCustomPrompt="1"/>
          </p:nvPr>
        </p:nvSpPr>
        <p:spPr>
          <a:xfrm>
            <a:off x="548005" y="548680"/>
            <a:ext cx="9364419" cy="1008112"/>
          </a:xfrm>
          <a:prstGeom prst="rect">
            <a:avLst/>
          </a:prstGeom>
        </p:spPr>
        <p:txBody>
          <a:bodyPr anchor="t" anchorCtr="0">
            <a:noAutofit/>
          </a:bodyPr>
          <a:lstStyle>
            <a:lvl1pPr marL="0" indent="0">
              <a:spcBef>
                <a:spcPts val="0"/>
              </a:spcBef>
              <a:buNone/>
              <a:defRPr sz="2000" b="0" baseline="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Bildtext in weiß oder grau</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2201404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Hintergrund farbig, Text weiß">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sp>
        <p:nvSpPr>
          <p:cNvPr id="9" name="Title 9"/>
          <p:cNvSpPr>
            <a:spLocks noGrp="1"/>
          </p:cNvSpPr>
          <p:nvPr>
            <p:ph type="title" hasCustomPrompt="1"/>
          </p:nvPr>
        </p:nvSpPr>
        <p:spPr>
          <a:xfrm>
            <a:off x="579087" y="552209"/>
            <a:ext cx="9165318" cy="716551"/>
          </a:xfrm>
          <a:prstGeom prst="rect">
            <a:avLst/>
          </a:prstGeom>
        </p:spPr>
        <p:txBody>
          <a:bodyPr/>
          <a:lstStyle>
            <a:lvl1pPr>
              <a:defRPr sz="3400">
                <a:solidFill>
                  <a:schemeClr val="tx1"/>
                </a:solidFill>
              </a:defRPr>
            </a:lvl1pPr>
          </a:lstStyle>
          <a:p>
            <a:r>
              <a:rPr lang="de-DE" dirty="0"/>
              <a:t>Titel einfügen</a:t>
            </a:r>
            <a:endParaRPr lang="en-US" dirty="0"/>
          </a:p>
        </p:txBody>
      </p:sp>
      <p:sp>
        <p:nvSpPr>
          <p:cNvPr id="1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solidFill>
                  <a:schemeClr val="tx1"/>
                </a:solidFill>
              </a:defRPr>
            </a:lvl1pPr>
            <a:lvl2pPr>
              <a:defRPr sz="2400">
                <a:solidFill>
                  <a:schemeClr val="tx1"/>
                </a:solidFill>
              </a:defRPr>
            </a:lvl2pPr>
            <a:lvl3pPr>
              <a:defRPr sz="2400">
                <a:solidFill>
                  <a:schemeClr val="tx1"/>
                </a:solidFill>
              </a:defRPr>
            </a:lvl3pPr>
            <a:lvl4pPr>
              <a:defRPr>
                <a:solidFill>
                  <a:schemeClr val="tx1"/>
                </a:solidFill>
              </a:defRPr>
            </a:lvl4pPr>
            <a:lvl5pPr>
              <a:defRPr>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8377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CD0F7-7566-EF37-3C8E-C3E45233FC7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2ECE86E-1AA2-C1F4-AC6F-774B84B7C71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90D653-A896-AB4B-F2F6-3D9077486212}"/>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57659D7A-32EA-4528-17B7-E9798A281E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2D0B0C-D0CC-4364-1EA5-411AD05D22E1}"/>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4263936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Hintergrund Raster">
    <p:spTree>
      <p:nvGrpSpPr>
        <p:cNvPr id="1" name=""/>
        <p:cNvGrpSpPr/>
        <p:nvPr/>
      </p:nvGrpSpPr>
      <p:grpSpPr>
        <a:xfrm>
          <a:off x="0" y="0"/>
          <a:ext cx="0" cy="0"/>
          <a:chOff x="0" y="0"/>
          <a:chExt cx="0" cy="0"/>
        </a:xfrm>
      </p:grpSpPr>
      <p:sp>
        <p:nvSpPr>
          <p:cNvPr id="2" name="Rechteck 1"/>
          <p:cNvSpPr/>
          <p:nvPr userDrawn="1"/>
        </p:nvSpPr>
        <p:spPr>
          <a:xfrm>
            <a:off x="104496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cxnSp>
        <p:nvCxnSpPr>
          <p:cNvPr id="11" name="Gerader Verbinder 10"/>
          <p:cNvCxnSpPr/>
          <p:nvPr userDrawn="1"/>
        </p:nvCxnSpPr>
        <p:spPr>
          <a:xfrm>
            <a:off x="174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userDrawn="1"/>
        </p:nvCxnSpPr>
        <p:spPr>
          <a:xfrm>
            <a:off x="34800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522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userDrawn="1"/>
        </p:nvCxnSpPr>
        <p:spPr>
          <a:xfrm>
            <a:off x="69648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userDrawn="1"/>
        </p:nvCxnSpPr>
        <p:spPr>
          <a:xfrm>
            <a:off x="87072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19"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2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886526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82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5030-4CC1-F37B-AF79-DBF2F350B6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62F1F75-64C6-68AD-477D-676B65276B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5779023-C165-6874-E458-82D5C7A5AE96}"/>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181DD481-04C2-6802-77D5-98006E7DA58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539C36-A890-623A-42A1-4F4FA57EF0D9}"/>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301853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B7D1B4-2D43-5AD1-A96D-7D10F214AF8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ECCB90F-B7B1-00FD-77EF-70550EAD3D6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0AC0E4-2CDE-1854-D976-599B3BF03CB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F3F981E-F857-2650-ACD8-1348AA550694}"/>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6" name="Fußzeilenplatzhalter 5">
            <a:extLst>
              <a:ext uri="{FF2B5EF4-FFF2-40B4-BE49-F238E27FC236}">
                <a16:creationId xmlns:a16="http://schemas.microsoft.com/office/drawing/2014/main" id="{16D95253-3778-3F4F-4506-0CB0AA4BB74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DB9D234-2397-BE9C-F699-500F453DD572}"/>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87303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2BF9D6-DA9C-1042-B5B3-6C559F87198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46C108E-A9DA-2FDD-A097-6269985A94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27F564-E548-748D-6463-F28F5B92303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27B26D6-08F4-0366-9F58-E64587511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CEAB8A0-BC89-EB02-F8A1-32387648445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18B26AC-021B-A25D-EDD1-9EDA87504479}"/>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8" name="Fußzeilenplatzhalter 7">
            <a:extLst>
              <a:ext uri="{FF2B5EF4-FFF2-40B4-BE49-F238E27FC236}">
                <a16:creationId xmlns:a16="http://schemas.microsoft.com/office/drawing/2014/main" id="{E6C6844F-F52F-28F8-12C4-2BEFC693936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90DF1FB-8F82-439A-5539-5D3733504A65}"/>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218291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08687-2168-40DC-E11F-911C2B30B46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168048B-C04D-EC0A-682B-5BC5296248BF}"/>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4" name="Fußzeilenplatzhalter 3">
            <a:extLst>
              <a:ext uri="{FF2B5EF4-FFF2-40B4-BE49-F238E27FC236}">
                <a16:creationId xmlns:a16="http://schemas.microsoft.com/office/drawing/2014/main" id="{82EB7655-CA07-FEB6-459A-EC83C064DB5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8164C6F-D671-6BCD-D8A8-8F25BE5DD3C1}"/>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321410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510EA89-0572-7FA2-C772-16F0E2CAAF82}"/>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3" name="Fußzeilenplatzhalter 2">
            <a:extLst>
              <a:ext uri="{FF2B5EF4-FFF2-40B4-BE49-F238E27FC236}">
                <a16:creationId xmlns:a16="http://schemas.microsoft.com/office/drawing/2014/main" id="{D657A9D3-A2A2-A948-ECE5-65A8F233DE6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B435717-F7F3-6E5D-EAB8-40826FFBE1CC}"/>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3009191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5D4857-B1E9-EAC7-1BD7-DFF2F510C38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3696999-4AA4-7EE6-104E-3DFB73AB47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195C422-5E1D-E88F-E731-1FE7E2DEE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D7C9D16-2F43-F198-3A21-05B78F0BB0A8}"/>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6" name="Fußzeilenplatzhalter 5">
            <a:extLst>
              <a:ext uri="{FF2B5EF4-FFF2-40B4-BE49-F238E27FC236}">
                <a16:creationId xmlns:a16="http://schemas.microsoft.com/office/drawing/2014/main" id="{73121049-86EB-7AD2-EEDF-AA4D02CD0B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AA541F3-69D2-F1AD-E9E4-6DBC9B3F5D95}"/>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27814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1CF07-1ABB-7730-A2C2-7856E8C93C4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D8A2473-5834-2295-E2CA-6E381E8C5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97B8298-C5EE-2DCD-995B-9991761A98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D5FCBF6-12C7-F85E-E9B2-067311028FED}"/>
              </a:ext>
            </a:extLst>
          </p:cNvPr>
          <p:cNvSpPr>
            <a:spLocks noGrp="1"/>
          </p:cNvSpPr>
          <p:nvPr>
            <p:ph type="dt" sz="half" idx="10"/>
          </p:nvPr>
        </p:nvSpPr>
        <p:spPr/>
        <p:txBody>
          <a:bodyPr/>
          <a:lstStyle/>
          <a:p>
            <a:fld id="{7AC46BF0-6C10-40CF-ABA5-0DACF0A037E5}" type="datetimeFigureOut">
              <a:rPr lang="de-DE" smtClean="0"/>
              <a:t>24.11.2022</a:t>
            </a:fld>
            <a:endParaRPr lang="de-DE"/>
          </a:p>
        </p:txBody>
      </p:sp>
      <p:sp>
        <p:nvSpPr>
          <p:cNvPr id="6" name="Fußzeilenplatzhalter 5">
            <a:extLst>
              <a:ext uri="{FF2B5EF4-FFF2-40B4-BE49-F238E27FC236}">
                <a16:creationId xmlns:a16="http://schemas.microsoft.com/office/drawing/2014/main" id="{F0D9FDC8-45DA-C1F2-33EF-9773FB41125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DCDFB1E-0D66-1F72-269B-457151B11AE4}"/>
              </a:ext>
            </a:extLst>
          </p:cNvPr>
          <p:cNvSpPr>
            <a:spLocks noGrp="1"/>
          </p:cNvSpPr>
          <p:nvPr>
            <p:ph type="sldNum" sz="quarter" idx="12"/>
          </p:nvPr>
        </p:nvSpPr>
        <p:spPr/>
        <p:txBody>
          <a:bodyPr/>
          <a:lstStyle/>
          <a:p>
            <a:fld id="{356B581B-61DB-42EC-935B-CEC2FA7CE5AE}" type="slidenum">
              <a:rPr lang="de-DE" smtClean="0"/>
              <a:t>‹Nr.›</a:t>
            </a:fld>
            <a:endParaRPr lang="de-DE"/>
          </a:p>
        </p:txBody>
      </p:sp>
    </p:spTree>
    <p:extLst>
      <p:ext uri="{BB962C8B-B14F-4D97-AF65-F5344CB8AC3E}">
        <p14:creationId xmlns:p14="http://schemas.microsoft.com/office/powerpoint/2010/main" val="37979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33BBFBD-6D82-84FE-6E30-34127108FD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794F0D7-722C-EF26-D749-D384918EF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100BD36-07D3-40AC-05D5-E66A4EFB0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46BF0-6C10-40CF-ABA5-0DACF0A037E5}" type="datetimeFigureOut">
              <a:rPr lang="de-DE" smtClean="0"/>
              <a:t>24.11.2022</a:t>
            </a:fld>
            <a:endParaRPr lang="de-DE"/>
          </a:p>
        </p:txBody>
      </p:sp>
      <p:sp>
        <p:nvSpPr>
          <p:cNvPr id="5" name="Fußzeilenplatzhalter 4">
            <a:extLst>
              <a:ext uri="{FF2B5EF4-FFF2-40B4-BE49-F238E27FC236}">
                <a16:creationId xmlns:a16="http://schemas.microsoft.com/office/drawing/2014/main" id="{61A419FF-24F5-5650-0088-FC22EEB4D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9721C2D-E8BD-85C2-7CCE-D577B49243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B581B-61DB-42EC-935B-CEC2FA7CE5AE}" type="slidenum">
              <a:rPr lang="de-DE" smtClean="0"/>
              <a:t>‹Nr.›</a:t>
            </a:fld>
            <a:endParaRPr lang="de-DE"/>
          </a:p>
        </p:txBody>
      </p:sp>
    </p:spTree>
    <p:extLst>
      <p:ext uri="{BB962C8B-B14F-4D97-AF65-F5344CB8AC3E}">
        <p14:creationId xmlns:p14="http://schemas.microsoft.com/office/powerpoint/2010/main" val="390146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48395" y="6410431"/>
            <a:ext cx="1680000" cy="186297"/>
          </a:xfrm>
          <a:prstGeom prst="rect">
            <a:avLst/>
          </a:prstGeom>
        </p:spPr>
      </p:pic>
      <p:sp>
        <p:nvSpPr>
          <p:cNvPr id="7" name="Rechteck 6"/>
          <p:cNvSpPr/>
          <p:nvPr userDrawn="1"/>
        </p:nvSpPr>
        <p:spPr>
          <a:xfrm>
            <a:off x="104640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1" name="Grafik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Tree>
    <p:extLst>
      <p:ext uri="{BB962C8B-B14F-4D97-AF65-F5344CB8AC3E}">
        <p14:creationId xmlns:p14="http://schemas.microsoft.com/office/powerpoint/2010/main" val="2493767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marL="0" indent="0" algn="l" defTabSz="914400" rtl="0" eaLnBrk="1" latinLnBrk="0" hangingPunct="1">
        <a:spcBef>
          <a:spcPct val="0"/>
        </a:spcBef>
        <a:buNone/>
        <a:defRPr sz="4400" kern="1200">
          <a:solidFill>
            <a:schemeClr val="accent4"/>
          </a:solidFill>
          <a:latin typeface="Noto Serif" panose="020B0502040504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Noto Sans" panose="020B05020405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Noto Sans" panose="020B05020405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Noto Sans" panose="020B05020405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1484785"/>
            <a:ext cx="7631752" cy="1152128"/>
          </a:xfrm>
        </p:spPr>
        <p:txBody>
          <a:bodyPr>
            <a:noAutofit/>
          </a:bodyPr>
          <a:lstStyle/>
          <a:p>
            <a:r>
              <a:rPr lang="de-DE" sz="6000" kern="0" cap="none" dirty="0">
                <a:ln w="6350">
                  <a:noFill/>
                </a:ln>
                <a:effectLst>
                  <a:outerShdw blurRad="38100" dist="38100" dir="2700000" algn="tl">
                    <a:srgbClr val="000000">
                      <a:alpha val="43137"/>
                    </a:srgbClr>
                  </a:outerShdw>
                </a:effectLst>
                <a:latin typeface="Noto Sans" panose="020B0502040504020204"/>
              </a:rPr>
              <a:t>Adventgemeinde </a:t>
            </a:r>
            <a:br>
              <a:rPr lang="de-DE" sz="6000" kern="0" cap="none" dirty="0">
                <a:ln w="6350">
                  <a:noFill/>
                </a:ln>
                <a:effectLst>
                  <a:outerShdw blurRad="38100" dist="38100" dir="2700000" algn="tl">
                    <a:srgbClr val="000000">
                      <a:alpha val="43137"/>
                    </a:srgbClr>
                  </a:outerShdw>
                </a:effectLst>
                <a:latin typeface="Noto Sans" panose="020B0502040504020204"/>
              </a:rPr>
            </a:br>
            <a:r>
              <a:rPr lang="de-DE" sz="6000" kern="0" cap="none" dirty="0">
                <a:ln w="6350">
                  <a:noFill/>
                </a:ln>
                <a:effectLst>
                  <a:outerShdw blurRad="38100" dist="38100" dir="2700000" algn="tl">
                    <a:srgbClr val="000000">
                      <a:alpha val="43137"/>
                    </a:srgbClr>
                  </a:outerShdw>
                </a:effectLst>
                <a:latin typeface="Noto Sans" panose="020B0502040504020204"/>
              </a:rPr>
              <a:t>in der Bedrängnis</a:t>
            </a:r>
            <a:endParaRPr lang="de-DE" sz="5000" dirty="0">
              <a:ea typeface="Noto Sans" panose="020B0502040504020204" pitchFamily="34" charset="0"/>
              <a:cs typeface="Noto Sans" panose="020B0502040504020204" pitchFamily="34" charset="0"/>
            </a:endParaRPr>
          </a:p>
        </p:txBody>
      </p:sp>
      <p:sp>
        <p:nvSpPr>
          <p:cNvPr id="3" name="Inhaltsplatzhalter 2"/>
          <p:cNvSpPr>
            <a:spLocks noGrp="1"/>
          </p:cNvSpPr>
          <p:nvPr>
            <p:ph idx="1"/>
          </p:nvPr>
        </p:nvSpPr>
        <p:spPr>
          <a:xfrm>
            <a:off x="1312268" y="3068959"/>
            <a:ext cx="7838176" cy="2304256"/>
          </a:xfrm>
        </p:spPr>
        <p:txBody>
          <a:bodyPr>
            <a:noAutofit/>
          </a:bodyPr>
          <a:lstStyle/>
          <a:p>
            <a:r>
              <a:rPr lang="de-DE" sz="4400" dirty="0">
                <a:effectLst>
                  <a:outerShdw blurRad="38100" dist="38100" dir="2700000" algn="tl">
                    <a:srgbClr val="000000">
                      <a:alpha val="43137"/>
                    </a:srgbClr>
                  </a:outerShdw>
                </a:effectLst>
                <a:latin typeface="Noto Sans" panose="020B0502040504020204"/>
              </a:rPr>
              <a:t>Babylon </a:t>
            </a:r>
          </a:p>
          <a:p>
            <a:r>
              <a:rPr lang="de-DE" sz="4400" dirty="0">
                <a:effectLst>
                  <a:outerShdw blurRad="38100" dist="38100" dir="2700000" algn="tl">
                    <a:srgbClr val="000000">
                      <a:alpha val="43137"/>
                    </a:srgbClr>
                  </a:outerShdw>
                </a:effectLst>
                <a:latin typeface="Noto Sans" panose="020B0502040504020204"/>
              </a:rPr>
              <a:t>und Ökumene</a:t>
            </a:r>
          </a:p>
        </p:txBody>
      </p:sp>
    </p:spTree>
    <p:extLst>
      <p:ext uri="{BB962C8B-B14F-4D97-AF65-F5344CB8AC3E}">
        <p14:creationId xmlns:p14="http://schemas.microsoft.com/office/powerpoint/2010/main" val="372361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444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Paul VI (1963-78): Enzyklika </a:t>
            </a:r>
            <a:r>
              <a:rPr kumimoji="0" lang="de-DE" sz="1800" b="1" i="1" u="none" strike="noStrike" kern="0" cap="none" spc="0" normalizeH="0" baseline="0" noProof="0" dirty="0" err="1">
                <a:ln w="6350">
                  <a:noFill/>
                </a:ln>
                <a:effectLst/>
                <a:uLnTx/>
                <a:uFillTx/>
                <a:latin typeface="Noto Sans" panose="020B0502040504020204"/>
              </a:rPr>
              <a:t>Unitatis</a:t>
            </a:r>
            <a:r>
              <a:rPr kumimoji="0" lang="de-DE" sz="1800" b="1" i="1" u="none" strike="noStrike" kern="0" cap="none" spc="0" normalizeH="0" baseline="0" noProof="0" dirty="0">
                <a:ln w="6350">
                  <a:noFill/>
                </a:ln>
                <a:effectLst/>
                <a:uLnTx/>
                <a:uFillTx/>
                <a:latin typeface="Noto Sans" panose="020B0502040504020204"/>
              </a:rPr>
              <a:t> </a:t>
            </a:r>
            <a:r>
              <a:rPr kumimoji="0" lang="de-DE" sz="1800" b="1" i="1" u="none" strike="noStrike" kern="0" cap="none" spc="0" normalizeH="0" baseline="0" noProof="0" dirty="0" err="1">
                <a:ln w="6350">
                  <a:noFill/>
                </a:ln>
                <a:effectLst/>
                <a:uLnTx/>
                <a:uFillTx/>
                <a:latin typeface="Noto Sans" panose="020B0502040504020204"/>
              </a:rPr>
              <a:t>redintegratio</a:t>
            </a:r>
            <a:r>
              <a:rPr kumimoji="0" lang="de-DE" sz="1800" b="1" i="1" u="none" strike="noStrike" kern="0" cap="none" spc="0" normalizeH="0" baseline="0" noProof="0" dirty="0">
                <a:ln w="6350">
                  <a:noFill/>
                </a:ln>
                <a:effectLst/>
                <a:uLnTx/>
                <a:uFillTx/>
                <a:latin typeface="Noto Sans" panose="020B0502040504020204"/>
              </a:rPr>
              <a:t> – Die Wiedererlangung der Einheit </a:t>
            </a:r>
            <a:r>
              <a:rPr kumimoji="0" lang="de-DE" sz="1800" b="1" u="none" strike="noStrike" kern="0" cap="none" spc="0" normalizeH="0" baseline="0" noProof="0" dirty="0">
                <a:ln w="6350">
                  <a:noFill/>
                </a:ln>
                <a:effectLst/>
                <a:uLnTx/>
                <a:uFillTx/>
                <a:latin typeface="Noto Sans" panose="020B0502040504020204"/>
              </a:rPr>
              <a:t>(1964)</a:t>
            </a:r>
          </a:p>
          <a:p>
            <a:pPr marL="1200150" lvl="2" indent="-342900">
              <a:spcBef>
                <a:spcPts val="432"/>
              </a:spcBef>
              <a:buFont typeface="Wingdings" panose="05000000000000000000" pitchFamily="2" charset="2"/>
              <a:buChar char="Ø"/>
              <a:defRPr/>
            </a:pPr>
            <a:endParaRPr kumimoji="0" lang="de-DE" sz="1800" b="0" u="none" strike="noStrike" kern="0" cap="none" spc="0" normalizeH="0" baseline="0" noProof="0" dirty="0">
              <a:ln w="6350">
                <a:noFill/>
              </a:ln>
              <a:effectLst/>
              <a:uLnTx/>
              <a:uFillTx/>
              <a:latin typeface="Noto Sans" panose="020B0502040504020204"/>
            </a:endParaRPr>
          </a:p>
          <a:p>
            <a:pPr marL="1200150" lvl="2"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Anerkannt, dass der Heilige Geist auch in anderen Kirchen wirkt und diese zur Einheit (unter der Leitung des Papstes) zurückführen möchte</a:t>
            </a:r>
          </a:p>
          <a:p>
            <a:pPr marL="1200150" lvl="2"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Elemente des wahren Evangeliums, der Heiligung und der Wahrheit gibt es auch außerhalb der RKK, auch in den protestantischen Kirchen</a:t>
            </a:r>
          </a:p>
          <a:p>
            <a:pPr marL="1200150" lvl="2"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Protestanten sind keine Häretiker, sondern durch die gemeinsame Taufe lediglich „getrennte Brüder“, die zum einen Leib Christi gehören</a:t>
            </a:r>
          </a:p>
        </p:txBody>
      </p:sp>
    </p:spTree>
    <p:extLst>
      <p:ext uri="{BB962C8B-B14F-4D97-AF65-F5344CB8AC3E}">
        <p14:creationId xmlns:p14="http://schemas.microsoft.com/office/powerpoint/2010/main" val="1714373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444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Paul VI (1963-78): Enzyklika </a:t>
            </a:r>
            <a:r>
              <a:rPr kumimoji="0" lang="de-DE" sz="1800" b="1" i="1" u="none" strike="noStrike" kern="0" cap="none" spc="0" normalizeH="0" baseline="0" noProof="0" dirty="0" err="1">
                <a:ln w="6350">
                  <a:noFill/>
                </a:ln>
                <a:effectLst/>
                <a:uLnTx/>
                <a:uFillTx/>
                <a:latin typeface="Noto Sans" panose="020B0502040504020204"/>
              </a:rPr>
              <a:t>Unitatis</a:t>
            </a:r>
            <a:r>
              <a:rPr kumimoji="0" lang="de-DE" sz="1800" b="1" i="1" u="none" strike="noStrike" kern="0" cap="none" spc="0" normalizeH="0" baseline="0" noProof="0" dirty="0">
                <a:ln w="6350">
                  <a:noFill/>
                </a:ln>
                <a:effectLst/>
                <a:uLnTx/>
                <a:uFillTx/>
                <a:latin typeface="Noto Sans" panose="020B0502040504020204"/>
              </a:rPr>
              <a:t> </a:t>
            </a:r>
            <a:r>
              <a:rPr kumimoji="0" lang="de-DE" sz="1800" b="1" i="1" u="none" strike="noStrike" kern="0" cap="none" spc="0" normalizeH="0" baseline="0" noProof="0" dirty="0" err="1">
                <a:ln w="6350">
                  <a:noFill/>
                </a:ln>
                <a:effectLst/>
                <a:uLnTx/>
                <a:uFillTx/>
                <a:latin typeface="Noto Sans" panose="020B0502040504020204"/>
              </a:rPr>
              <a:t>redintegratio</a:t>
            </a:r>
            <a:r>
              <a:rPr kumimoji="0" lang="de-DE" sz="1800" b="1" i="1" u="none" strike="noStrike" kern="0" cap="none" spc="0" normalizeH="0" baseline="0" noProof="0" dirty="0">
                <a:ln w="6350">
                  <a:noFill/>
                </a:ln>
                <a:effectLst/>
                <a:uLnTx/>
                <a:uFillTx/>
                <a:latin typeface="Noto Sans" panose="020B0502040504020204"/>
              </a:rPr>
              <a:t> – Die Wiedererlangung der Einheit </a:t>
            </a:r>
            <a:r>
              <a:rPr kumimoji="0" lang="de-DE" sz="1800" b="1" u="none" strike="noStrike" kern="0" cap="none" spc="0" normalizeH="0" baseline="0" noProof="0" dirty="0">
                <a:ln w="6350">
                  <a:noFill/>
                </a:ln>
                <a:effectLst/>
                <a:uLnTx/>
                <a:uFillTx/>
                <a:latin typeface="Noto Sans" panose="020B0502040504020204"/>
              </a:rPr>
              <a:t>(1964)</a:t>
            </a:r>
          </a:p>
          <a:p>
            <a:pPr marL="1200150" lvl="2"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Auch die „getrennten Kirchen und Gemeinschaften“ können als „Mittel des Heils“ von Gott gebraucht werden</a:t>
            </a:r>
          </a:p>
          <a:p>
            <a:pPr marL="1200150" lvl="2"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Empfehlung der aktiven Teilnahme von Katholiken an ökumenischen Aktivitäten</a:t>
            </a:r>
          </a:p>
          <a:p>
            <a:pPr marL="857250" lvl="2" indent="0">
              <a:spcBef>
                <a:spcPts val="432"/>
              </a:spcBef>
              <a:buNone/>
              <a:defRPr/>
            </a:pPr>
            <a:r>
              <a:rPr kumimoji="0" lang="de-DE" sz="1000" b="1" u="none" strike="noStrike" kern="0" cap="none" spc="0" normalizeH="0" baseline="0" noProof="0" dirty="0">
                <a:ln w="6350">
                  <a:noFill/>
                </a:ln>
                <a:effectLst/>
                <a:uLnTx/>
                <a:uFillTx/>
                <a:latin typeface="Noto Sans" panose="020B0502040504020204"/>
              </a:rPr>
              <a:t> </a:t>
            </a:r>
          </a:p>
          <a:p>
            <a:pPr marL="857250" lvl="2" indent="0">
              <a:spcBef>
                <a:spcPts val="432"/>
              </a:spcBef>
              <a:buNone/>
              <a:defRPr/>
            </a:pPr>
            <a:endParaRPr kumimoji="0" lang="de-DE" sz="1000" b="1" u="none" strike="noStrike" kern="0" cap="none" spc="0" normalizeH="0" baseline="0" noProof="0" dirty="0">
              <a:ln w="6350">
                <a:noFill/>
              </a:ln>
              <a:effectLst/>
              <a:uLnTx/>
              <a:uFillTx/>
              <a:latin typeface="Noto Sans" panose="020B0502040504020204"/>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Johannes Paul II (1978-2005): Enzyklika </a:t>
            </a:r>
            <a:r>
              <a:rPr kumimoji="0" lang="de-DE" sz="1800" b="1" i="1" u="none" strike="noStrike" kern="0" cap="none" spc="0" normalizeH="0" baseline="0" noProof="0" dirty="0" err="1">
                <a:ln w="6350">
                  <a:noFill/>
                </a:ln>
                <a:effectLst/>
                <a:uLnTx/>
                <a:uFillTx/>
                <a:latin typeface="Noto Sans" panose="020B0502040504020204"/>
              </a:rPr>
              <a:t>Ut</a:t>
            </a:r>
            <a:r>
              <a:rPr kumimoji="0" lang="de-DE" sz="1800" b="1" i="1" u="none" strike="noStrike" kern="0" cap="none" spc="0" normalizeH="0" baseline="0" noProof="0" dirty="0">
                <a:ln w="6350">
                  <a:noFill/>
                </a:ln>
                <a:effectLst/>
                <a:uLnTx/>
                <a:uFillTx/>
                <a:latin typeface="Noto Sans" panose="020B0502040504020204"/>
              </a:rPr>
              <a:t> </a:t>
            </a:r>
            <a:r>
              <a:rPr kumimoji="0" lang="de-DE" sz="1800" b="1" i="1" u="none" strike="noStrike" kern="0" cap="none" spc="0" normalizeH="0" baseline="0" noProof="0" dirty="0" err="1">
                <a:ln w="6350">
                  <a:noFill/>
                </a:ln>
                <a:effectLst/>
                <a:uLnTx/>
                <a:uFillTx/>
                <a:latin typeface="Noto Sans" panose="020B0502040504020204"/>
              </a:rPr>
              <a:t>Unum</a:t>
            </a:r>
            <a:r>
              <a:rPr kumimoji="0" lang="de-DE" sz="1800" b="1" i="1" u="none" strike="noStrike" kern="0" cap="none" spc="0" normalizeH="0" baseline="0" noProof="0" dirty="0">
                <a:ln w="6350">
                  <a:noFill/>
                </a:ln>
                <a:effectLst/>
                <a:uLnTx/>
                <a:uFillTx/>
                <a:latin typeface="Noto Sans" panose="020B0502040504020204"/>
              </a:rPr>
              <a:t> </a:t>
            </a:r>
            <a:r>
              <a:rPr kumimoji="0" lang="de-DE" sz="1800" b="1" i="1" u="none" strike="noStrike" kern="0" cap="none" spc="0" normalizeH="0" baseline="0" noProof="0" dirty="0" err="1">
                <a:ln w="6350">
                  <a:noFill/>
                </a:ln>
                <a:effectLst/>
                <a:uLnTx/>
                <a:uFillTx/>
                <a:latin typeface="Noto Sans" panose="020B0502040504020204"/>
              </a:rPr>
              <a:t>Sint</a:t>
            </a:r>
            <a:r>
              <a:rPr kumimoji="0" lang="de-DE" sz="1800" b="1" i="1" u="none" strike="noStrike" kern="0" cap="none" spc="0" normalizeH="0" baseline="0" noProof="0" dirty="0">
                <a:ln w="6350">
                  <a:noFill/>
                </a:ln>
                <a:effectLst/>
                <a:uLnTx/>
                <a:uFillTx/>
                <a:latin typeface="Noto Sans" panose="020B0502040504020204"/>
              </a:rPr>
              <a:t> – Damit sie eins seien </a:t>
            </a:r>
            <a:r>
              <a:rPr kumimoji="0" lang="de-DE" sz="1800" b="1" u="none" strike="noStrike" kern="0" cap="none" spc="0" normalizeH="0" baseline="0" noProof="0" dirty="0">
                <a:ln w="6350">
                  <a:noFill/>
                </a:ln>
                <a:effectLst/>
                <a:uLnTx/>
                <a:uFillTx/>
                <a:latin typeface="Noto Sans" panose="020B0502040504020204"/>
              </a:rPr>
              <a:t>(1995)</a:t>
            </a:r>
          </a:p>
          <a:p>
            <a:pPr lvl="2" indent="-28575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Würdigung der bisherigen Ergebnisse</a:t>
            </a:r>
          </a:p>
          <a:p>
            <a:pPr lvl="2" indent="-28575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Aufruf zum Dialog mit anderen Kirchen über die Anerkennung des „Petrusamts“, also der obersten Autorität des Papstes</a:t>
            </a:r>
          </a:p>
        </p:txBody>
      </p:sp>
    </p:spTree>
    <p:extLst>
      <p:ext uri="{BB962C8B-B14F-4D97-AF65-F5344CB8AC3E}">
        <p14:creationId xmlns:p14="http://schemas.microsoft.com/office/powerpoint/2010/main" val="9562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744472"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46088" lvl="1" indent="0">
              <a:spcBef>
                <a:spcPts val="432"/>
              </a:spcBef>
              <a:buNone/>
            </a:pPr>
            <a:r>
              <a:rPr lang="de-DE" sz="1800" b="1" dirty="0">
                <a:solidFill>
                  <a:schemeClr val="bg1"/>
                </a:solidFill>
              </a:rPr>
              <a:t>Johannes Paul II: </a:t>
            </a:r>
            <a:r>
              <a:rPr lang="de-DE" sz="1800" b="1" i="1" dirty="0" err="1">
                <a:solidFill>
                  <a:schemeClr val="bg1"/>
                </a:solidFill>
              </a:rPr>
              <a:t>Ut</a:t>
            </a:r>
            <a:r>
              <a:rPr lang="de-DE" sz="1800" b="1" i="1" dirty="0">
                <a:solidFill>
                  <a:schemeClr val="bg1"/>
                </a:solidFill>
              </a:rPr>
              <a:t> </a:t>
            </a:r>
            <a:r>
              <a:rPr lang="de-DE" sz="1800" b="1" i="1" dirty="0" err="1">
                <a:solidFill>
                  <a:schemeClr val="bg1"/>
                </a:solidFill>
              </a:rPr>
              <a:t>Unum</a:t>
            </a:r>
            <a:r>
              <a:rPr lang="de-DE" sz="1800" b="1" i="1" dirty="0">
                <a:solidFill>
                  <a:schemeClr val="bg1"/>
                </a:solidFill>
              </a:rPr>
              <a:t> </a:t>
            </a:r>
            <a:r>
              <a:rPr lang="de-DE" sz="1800" b="1" i="1" dirty="0" err="1">
                <a:solidFill>
                  <a:schemeClr val="bg1"/>
                </a:solidFill>
              </a:rPr>
              <a:t>Sint</a:t>
            </a:r>
            <a:r>
              <a:rPr lang="de-DE" sz="1800" b="1" i="1" dirty="0">
                <a:solidFill>
                  <a:schemeClr val="bg1"/>
                </a:solidFill>
              </a:rPr>
              <a:t> </a:t>
            </a:r>
            <a:r>
              <a:rPr lang="de-DE" sz="1800" b="1" dirty="0">
                <a:solidFill>
                  <a:schemeClr val="bg1"/>
                </a:solidFill>
              </a:rPr>
              <a:t>(1995)</a:t>
            </a:r>
          </a:p>
          <a:p>
            <a:pPr marL="400050" lvl="2" indent="0">
              <a:spcBef>
                <a:spcPts val="432"/>
              </a:spcBef>
              <a:buNone/>
            </a:pPr>
            <a:endParaRPr lang="de-DE" sz="1800" dirty="0">
              <a:solidFill>
                <a:schemeClr val="bg1"/>
              </a:solidFill>
            </a:endParaRPr>
          </a:p>
          <a:p>
            <a:pPr marL="685800" lvl="3" indent="0">
              <a:spcBef>
                <a:spcPts val="432"/>
              </a:spcBef>
              <a:buNone/>
            </a:pPr>
            <a:r>
              <a:rPr lang="de-DE" sz="1800" b="1" dirty="0">
                <a:solidFill>
                  <a:schemeClr val="bg1"/>
                </a:solidFill>
              </a:rPr>
              <a:t>§ 88: </a:t>
            </a:r>
            <a:r>
              <a:rPr lang="de-DE" sz="1800" dirty="0">
                <a:solidFill>
                  <a:schemeClr val="bg1"/>
                </a:solidFill>
              </a:rPr>
              <a:t>Unter allen Kirchen und kirchlichen Gemeinschaften ist sich </a:t>
            </a:r>
            <a:r>
              <a:rPr lang="de-DE" sz="1800" u="sng" dirty="0">
                <a:solidFill>
                  <a:schemeClr val="bg1"/>
                </a:solidFill>
              </a:rPr>
              <a:t>die katholische Kirche</a:t>
            </a:r>
            <a:r>
              <a:rPr lang="de-DE" sz="1800" dirty="0">
                <a:solidFill>
                  <a:schemeClr val="bg1"/>
                </a:solidFill>
              </a:rPr>
              <a:t> bewusst, </a:t>
            </a:r>
            <a:r>
              <a:rPr lang="de-DE" sz="1800" u="sng" dirty="0">
                <a:solidFill>
                  <a:schemeClr val="bg1"/>
                </a:solidFill>
              </a:rPr>
              <a:t>das Amt des Nachfolgers des Apostels Petrus, des Bischofs von Rom, bewahrt zu haben, den Gott als „immerwährendes und sichtbares Prinzip und Fundament der Einheit“ eingesetzt hat</a:t>
            </a:r>
            <a:r>
              <a:rPr lang="de-DE" sz="1800" dirty="0">
                <a:solidFill>
                  <a:schemeClr val="bg1"/>
                </a:solidFill>
              </a:rPr>
              <a:t> und dem der Heilige Geist beisteht, damit er alle anderen an diesem wesentlichen Gut teilhaben lässt. … Wie ich anlässlich der wichtigen Begegnung beim Ökumenischen Rat der Kirchen in Genf am 12. Juni 1984 ausführen konnte, stellt andererseits </a:t>
            </a:r>
            <a:r>
              <a:rPr lang="de-DE" sz="1800" u="sng" dirty="0">
                <a:solidFill>
                  <a:schemeClr val="bg1"/>
                </a:solidFill>
              </a:rPr>
              <a:t>die Überzeugung der katholischen Kirche, in Treue zur apostolischen Überlieferung und zum Glauben der Väter im Amt des Bischofs von Rom das sichtbare Zeichen und den Garanten der Einheit bewahrt zu haben</a:t>
            </a:r>
            <a:r>
              <a:rPr lang="de-DE" sz="1800" dirty="0">
                <a:solidFill>
                  <a:schemeClr val="bg1"/>
                </a:solidFill>
              </a:rPr>
              <a:t>, freilich eine </a:t>
            </a:r>
            <a:r>
              <a:rPr lang="de-DE" sz="1800" u="sng" dirty="0">
                <a:solidFill>
                  <a:schemeClr val="bg1"/>
                </a:solidFill>
              </a:rPr>
              <a:t>Schwierigkeit für den Großteil der anderen Christen</a:t>
            </a:r>
            <a:r>
              <a:rPr lang="de-DE" sz="1800" dirty="0">
                <a:solidFill>
                  <a:schemeClr val="bg1"/>
                </a:solidFill>
              </a:rPr>
              <a:t> dar, deren Gedächtnis durch gewisse schmerzliche Erinnerungen gezeichnet ist. Soweit wir dafür verantwortlich sind, bitte ich mit meinem Vorgänger Paul VI. um Verzeihung.</a:t>
            </a:r>
            <a:endParaRPr lang="de-DE" sz="1800" i="1" kern="0" dirty="0">
              <a:ln w="6350">
                <a:noFill/>
              </a:ln>
              <a:solidFill>
                <a:schemeClr val="bg1"/>
              </a:solidFill>
              <a:latin typeface="Lucida Sans" panose="020B0602030504020204" pitchFamily="34" charset="0"/>
            </a:endParaRPr>
          </a:p>
        </p:txBody>
      </p:sp>
    </p:spTree>
    <p:extLst>
      <p:ext uri="{BB962C8B-B14F-4D97-AF65-F5344CB8AC3E}">
        <p14:creationId xmlns:p14="http://schemas.microsoft.com/office/powerpoint/2010/main" val="3156935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46088" lvl="1" indent="0">
              <a:spcBef>
                <a:spcPts val="432"/>
              </a:spcBef>
              <a:buNone/>
            </a:pPr>
            <a:r>
              <a:rPr lang="de-DE" sz="1800" b="1" dirty="0">
                <a:solidFill>
                  <a:schemeClr val="bg1"/>
                </a:solidFill>
              </a:rPr>
              <a:t>Johannes Paul II: </a:t>
            </a:r>
            <a:r>
              <a:rPr lang="de-DE" sz="1800" b="1" i="1" dirty="0" err="1">
                <a:solidFill>
                  <a:schemeClr val="bg1"/>
                </a:solidFill>
              </a:rPr>
              <a:t>Ut</a:t>
            </a:r>
            <a:r>
              <a:rPr lang="de-DE" sz="1800" b="1" i="1" dirty="0">
                <a:solidFill>
                  <a:schemeClr val="bg1"/>
                </a:solidFill>
              </a:rPr>
              <a:t> </a:t>
            </a:r>
            <a:r>
              <a:rPr lang="de-DE" sz="1800" b="1" i="1" dirty="0" err="1">
                <a:solidFill>
                  <a:schemeClr val="bg1"/>
                </a:solidFill>
              </a:rPr>
              <a:t>Unum</a:t>
            </a:r>
            <a:r>
              <a:rPr lang="de-DE" sz="1800" b="1" i="1" dirty="0">
                <a:solidFill>
                  <a:schemeClr val="bg1"/>
                </a:solidFill>
              </a:rPr>
              <a:t> </a:t>
            </a:r>
            <a:r>
              <a:rPr lang="de-DE" sz="1800" b="1" i="1" dirty="0" err="1">
                <a:solidFill>
                  <a:schemeClr val="bg1"/>
                </a:solidFill>
              </a:rPr>
              <a:t>Sint</a:t>
            </a:r>
            <a:r>
              <a:rPr lang="de-DE" sz="1800" b="1" i="1" dirty="0">
                <a:solidFill>
                  <a:schemeClr val="bg1"/>
                </a:solidFill>
              </a:rPr>
              <a:t> </a:t>
            </a:r>
            <a:r>
              <a:rPr lang="de-DE" sz="1800" b="1" dirty="0">
                <a:solidFill>
                  <a:schemeClr val="bg1"/>
                </a:solidFill>
              </a:rPr>
              <a:t>(1995)</a:t>
            </a:r>
          </a:p>
          <a:p>
            <a:pPr marL="400050" lvl="2" indent="0">
              <a:spcBef>
                <a:spcPts val="432"/>
              </a:spcBef>
              <a:buNone/>
            </a:pPr>
            <a:endParaRPr lang="de-DE" sz="1800" dirty="0">
              <a:solidFill>
                <a:schemeClr val="bg1"/>
              </a:solidFill>
            </a:endParaRPr>
          </a:p>
          <a:p>
            <a:pPr lvl="1" indent="-342900">
              <a:spcBef>
                <a:spcPts val="432"/>
              </a:spcBef>
              <a:buFont typeface="Wingdings" panose="05000000000000000000" pitchFamily="2" charset="2"/>
              <a:buChar char="Ø"/>
            </a:pPr>
            <a:r>
              <a:rPr lang="de-DE" sz="1800" kern="0" dirty="0">
                <a:ln w="6350">
                  <a:noFill/>
                </a:ln>
                <a:latin typeface="Noto Sans" panose="020B0502040504020204"/>
              </a:rPr>
              <a:t>Nur durch Annahme aller Sakramente und Lehren der RKK unter theologischer Leitung des Papstes, kann die volle Einheit Wirklichkeit werden. Die RKK ist die einzige, wahre Kirche: </a:t>
            </a:r>
          </a:p>
          <a:p>
            <a:pPr marL="914400" lvl="2" indent="0">
              <a:spcBef>
                <a:spcPts val="432"/>
              </a:spcBef>
              <a:buNone/>
            </a:pPr>
            <a:endParaRPr lang="de-DE" sz="1800" dirty="0">
              <a:latin typeface="Noto Sans" panose="020B0502040504020204"/>
            </a:endParaRPr>
          </a:p>
          <a:p>
            <a:pPr marL="914400" lvl="2" indent="0">
              <a:spcBef>
                <a:spcPts val="432"/>
              </a:spcBef>
              <a:buNone/>
            </a:pPr>
            <a:r>
              <a:rPr lang="de-DE" sz="1800" b="1" dirty="0">
                <a:latin typeface="Noto Sans" panose="020B0502040504020204"/>
              </a:rPr>
              <a:t>§ 86: </a:t>
            </a:r>
            <a:r>
              <a:rPr lang="de-DE" sz="1800" dirty="0">
                <a:latin typeface="Noto Sans" panose="020B0502040504020204"/>
              </a:rPr>
              <a:t>Die Konstitution </a:t>
            </a:r>
            <a:r>
              <a:rPr lang="de-DE" sz="1800" i="1" dirty="0">
                <a:latin typeface="Noto Sans" panose="020B0502040504020204"/>
              </a:rPr>
              <a:t>Lumen </a:t>
            </a:r>
            <a:r>
              <a:rPr lang="de-DE" sz="1800" i="1" dirty="0" err="1">
                <a:latin typeface="Noto Sans" panose="020B0502040504020204"/>
              </a:rPr>
              <a:t>Gentium</a:t>
            </a:r>
            <a:r>
              <a:rPr lang="de-DE" sz="1800" dirty="0">
                <a:latin typeface="Noto Sans" panose="020B0502040504020204"/>
              </a:rPr>
              <a:t> schreibt in einer Grundsatzaussage, die das Dekret </a:t>
            </a:r>
            <a:r>
              <a:rPr lang="de-DE" sz="1800" i="1" dirty="0" err="1">
                <a:latin typeface="Noto Sans" panose="020B0502040504020204"/>
              </a:rPr>
              <a:t>Unitatis</a:t>
            </a:r>
            <a:r>
              <a:rPr lang="de-DE" sz="1800" i="1" dirty="0">
                <a:latin typeface="Noto Sans" panose="020B0502040504020204"/>
              </a:rPr>
              <a:t> </a:t>
            </a:r>
            <a:r>
              <a:rPr lang="de-DE" sz="1800" i="1" dirty="0" err="1">
                <a:latin typeface="Noto Sans" panose="020B0502040504020204"/>
              </a:rPr>
              <a:t>Redintegratio</a:t>
            </a:r>
            <a:r>
              <a:rPr lang="de-DE" sz="1800" dirty="0">
                <a:latin typeface="Noto Sans" panose="020B0502040504020204"/>
              </a:rPr>
              <a:t> aufgreift, dass </a:t>
            </a:r>
            <a:r>
              <a:rPr lang="de-DE" sz="1800" u="sng" dirty="0">
                <a:latin typeface="Noto Sans" panose="020B0502040504020204"/>
              </a:rPr>
              <a:t>die einzige Kirche Christi in der katholischen Kirche</a:t>
            </a:r>
            <a:r>
              <a:rPr lang="de-DE" sz="1800" dirty="0">
                <a:latin typeface="Noto Sans" panose="020B0502040504020204"/>
              </a:rPr>
              <a:t> fortbesteht. Das Dekret über den Ökumenismus unterstreicht die Gegenwart der Fülle der Heilsmittel in ihr. Die volle </a:t>
            </a:r>
            <a:r>
              <a:rPr lang="de-DE" sz="1800" u="sng" dirty="0">
                <a:latin typeface="Noto Sans" panose="020B0502040504020204"/>
              </a:rPr>
              <a:t>Einheit</a:t>
            </a:r>
            <a:r>
              <a:rPr lang="de-DE" sz="1800" dirty="0">
                <a:latin typeface="Noto Sans" panose="020B0502040504020204"/>
              </a:rPr>
              <a:t> wird dann Wirklichkeit werden, </a:t>
            </a:r>
            <a:r>
              <a:rPr lang="de-DE" sz="1800" u="sng" dirty="0">
                <a:latin typeface="Noto Sans" panose="020B0502040504020204"/>
              </a:rPr>
              <a:t>wenn alle an der Fülle der Heilsmittel teilhaben</a:t>
            </a:r>
            <a:r>
              <a:rPr lang="de-DE" sz="1800" dirty="0">
                <a:latin typeface="Noto Sans" panose="020B0502040504020204"/>
              </a:rPr>
              <a:t> werden, die Christus </a:t>
            </a:r>
            <a:r>
              <a:rPr lang="de-DE" sz="1800" u="sng" dirty="0">
                <a:latin typeface="Noto Sans" panose="020B0502040504020204"/>
              </a:rPr>
              <a:t>seiner Kirche</a:t>
            </a:r>
            <a:r>
              <a:rPr lang="de-DE" sz="1800" dirty="0">
                <a:latin typeface="Noto Sans" panose="020B0502040504020204"/>
              </a:rPr>
              <a:t> anvertraut hat.</a:t>
            </a:r>
          </a:p>
        </p:txBody>
      </p:sp>
    </p:spTree>
    <p:extLst>
      <p:ext uri="{BB962C8B-B14F-4D97-AF65-F5344CB8AC3E}">
        <p14:creationId xmlns:p14="http://schemas.microsoft.com/office/powerpoint/2010/main" val="4154918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384432"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46088" lvl="1" indent="0">
              <a:spcBef>
                <a:spcPts val="432"/>
              </a:spcBef>
              <a:buNone/>
            </a:pPr>
            <a:r>
              <a:rPr lang="de-DE" sz="1800" b="1" dirty="0">
                <a:solidFill>
                  <a:schemeClr val="bg1"/>
                </a:solidFill>
              </a:rPr>
              <a:t>Johannes Paul II: </a:t>
            </a:r>
            <a:r>
              <a:rPr lang="de-DE" sz="1800" b="1" i="1" dirty="0" err="1">
                <a:solidFill>
                  <a:schemeClr val="bg1"/>
                </a:solidFill>
              </a:rPr>
              <a:t>Ut</a:t>
            </a:r>
            <a:r>
              <a:rPr lang="de-DE" sz="1800" b="1" i="1" dirty="0">
                <a:solidFill>
                  <a:schemeClr val="bg1"/>
                </a:solidFill>
              </a:rPr>
              <a:t> </a:t>
            </a:r>
            <a:r>
              <a:rPr lang="de-DE" sz="1800" b="1" i="1" dirty="0" err="1">
                <a:solidFill>
                  <a:schemeClr val="bg1"/>
                </a:solidFill>
              </a:rPr>
              <a:t>Unum</a:t>
            </a:r>
            <a:r>
              <a:rPr lang="de-DE" sz="1800" b="1" i="1" dirty="0">
                <a:solidFill>
                  <a:schemeClr val="bg1"/>
                </a:solidFill>
              </a:rPr>
              <a:t> </a:t>
            </a:r>
            <a:r>
              <a:rPr lang="de-DE" sz="1800" b="1" i="1" dirty="0" err="1">
                <a:solidFill>
                  <a:schemeClr val="bg1"/>
                </a:solidFill>
              </a:rPr>
              <a:t>Sint</a:t>
            </a:r>
            <a:r>
              <a:rPr lang="de-DE" sz="1800" b="1" dirty="0">
                <a:solidFill>
                  <a:schemeClr val="bg1"/>
                </a:solidFill>
              </a:rPr>
              <a:t> (§ 79)</a:t>
            </a:r>
          </a:p>
          <a:p>
            <a:pPr marL="400050" lvl="2" indent="0">
              <a:spcBef>
                <a:spcPts val="432"/>
              </a:spcBef>
              <a:buNone/>
            </a:pPr>
            <a:endParaRPr lang="de-DE" sz="1800" dirty="0">
              <a:solidFill>
                <a:schemeClr val="bg1"/>
              </a:solidFill>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Die wichtigen Themen, die auf dem Weg zur Einheit noch geklärt werden müssen, sind:</a:t>
            </a:r>
          </a:p>
          <a:p>
            <a:pPr marL="0" marR="0" lvl="0" indent="0" algn="l" defTabSz="914400" rtl="0" eaLnBrk="1" fontAlgn="auto" latinLnBrk="0" hangingPunct="1">
              <a:spcBef>
                <a:spcPts val="432"/>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lvl="2" indent="-342900">
              <a:spcBef>
                <a:spcPts val="432"/>
              </a:spcBef>
              <a:buFont typeface="+mj-lt"/>
              <a:buAutoNum type="arabicPeriod"/>
              <a:defRPr/>
            </a:pP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 Beziehungen zwischen </a:t>
            </a:r>
            <a:r>
              <a:rPr kumimoji="0" lang="de-DE" sz="18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Heiliger Schrift als oberster Autorität</a:t>
            </a: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in Sachen des Glaubens und der </a:t>
            </a:r>
            <a:r>
              <a:rPr kumimoji="0" lang="de-DE" sz="18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heiligen Tradition als unerlässlicher Interpretation des Wortes Gottes</a:t>
            </a: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a:t>
            </a:r>
          </a:p>
          <a:p>
            <a:pPr lvl="2" indent="-342900">
              <a:spcBef>
                <a:spcPts val="432"/>
              </a:spcBef>
              <a:buFont typeface="+mj-lt"/>
              <a:buAutoNum type="arabicPeriod"/>
              <a:defRPr/>
            </a:pP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 </a:t>
            </a:r>
            <a:r>
              <a:rPr kumimoji="0" lang="de-DE" sz="18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Eucharistie</a:t>
            </a: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Sakrament des Leibes und Blutes Christi, dargebracht zum Lob des Vaters, Gedächtnis des Opfers und Realpräsenz Christi, heiligmachende Ausgießung des Heiligen Geistes; </a:t>
            </a:r>
          </a:p>
          <a:p>
            <a:pPr lvl="2" indent="-342900">
              <a:spcBef>
                <a:spcPts val="432"/>
              </a:spcBef>
              <a:buFont typeface="+mj-lt"/>
              <a:buAutoNum type="arabicPeriod"/>
              <a:defRPr/>
            </a:pP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 </a:t>
            </a:r>
            <a:r>
              <a:rPr kumimoji="0" lang="de-DE" sz="18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Weihe als Sakrament</a:t>
            </a:r>
            <a:r>
              <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zum Dienstamt in seinen drei Stufen: Bischofsamt, Priestertum und Diakonat;</a:t>
            </a:r>
          </a:p>
        </p:txBody>
      </p:sp>
    </p:spTree>
    <p:extLst>
      <p:ext uri="{BB962C8B-B14F-4D97-AF65-F5344CB8AC3E}">
        <p14:creationId xmlns:p14="http://schemas.microsoft.com/office/powerpoint/2010/main" val="1125298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744472"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46088" lvl="1" indent="0">
              <a:spcBef>
                <a:spcPts val="432"/>
              </a:spcBef>
              <a:buNone/>
            </a:pPr>
            <a:r>
              <a:rPr lang="de-DE" sz="1800" b="1" dirty="0">
                <a:solidFill>
                  <a:schemeClr val="bg1"/>
                </a:solidFill>
              </a:rPr>
              <a:t>Johannes Paul II: </a:t>
            </a:r>
            <a:r>
              <a:rPr lang="de-DE" sz="1800" b="1" i="1" dirty="0" err="1">
                <a:solidFill>
                  <a:schemeClr val="bg1"/>
                </a:solidFill>
              </a:rPr>
              <a:t>Ut</a:t>
            </a:r>
            <a:r>
              <a:rPr lang="de-DE" sz="1800" b="1" i="1" dirty="0">
                <a:solidFill>
                  <a:schemeClr val="bg1"/>
                </a:solidFill>
              </a:rPr>
              <a:t> </a:t>
            </a:r>
            <a:r>
              <a:rPr lang="de-DE" sz="1800" b="1" i="1" dirty="0" err="1">
                <a:solidFill>
                  <a:schemeClr val="bg1"/>
                </a:solidFill>
              </a:rPr>
              <a:t>Unum</a:t>
            </a:r>
            <a:r>
              <a:rPr lang="de-DE" sz="1800" b="1" i="1" dirty="0">
                <a:solidFill>
                  <a:schemeClr val="bg1"/>
                </a:solidFill>
              </a:rPr>
              <a:t> </a:t>
            </a:r>
            <a:r>
              <a:rPr lang="de-DE" sz="1800" b="1" i="1" dirty="0" err="1">
                <a:solidFill>
                  <a:schemeClr val="bg1"/>
                </a:solidFill>
              </a:rPr>
              <a:t>Sint</a:t>
            </a:r>
            <a:r>
              <a:rPr lang="de-DE" sz="1800" b="1" dirty="0">
                <a:solidFill>
                  <a:schemeClr val="bg1"/>
                </a:solidFill>
              </a:rPr>
              <a:t> (§ 79)</a:t>
            </a:r>
          </a:p>
          <a:p>
            <a:pPr marL="400050" lvl="2" indent="0">
              <a:spcBef>
                <a:spcPts val="432"/>
              </a:spcBef>
              <a:buNone/>
            </a:pPr>
            <a:endParaRPr lang="de-DE" sz="1800" dirty="0">
              <a:solidFill>
                <a:schemeClr val="bg1"/>
              </a:solidFill>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Die wichtigen Themen, die auf dem Weg zur Einheit noch geklärt werden müssen, sind:</a:t>
            </a:r>
          </a:p>
          <a:p>
            <a:pPr marL="0" marR="0" lvl="0" indent="0" algn="l" defTabSz="914400" rtl="0" eaLnBrk="1" fontAlgn="auto" latinLnBrk="0" hangingPunct="1">
              <a:spcBef>
                <a:spcPts val="432"/>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lvl="2" indent="-342900">
              <a:spcBef>
                <a:spcPts val="432"/>
              </a:spcBef>
              <a:buFont typeface="+mj-lt"/>
              <a:buAutoNum type="arabicPeriod" startAt="4"/>
              <a:defRPr/>
            </a:pP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das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Lehramt der Kirche, dem Papst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und den in Gemeinschaft mit ihm stehenden Bischöfen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anvertraut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verstanden als Verantwortung und Autorität im Namen Christi für die Unterweisung im Glauben und seine Bewahrung; </a:t>
            </a:r>
          </a:p>
          <a:p>
            <a:pPr lvl="2" indent="-342900">
              <a:spcBef>
                <a:spcPts val="432"/>
              </a:spcBef>
              <a:spcAft>
                <a:spcPts val="1200"/>
              </a:spcAft>
              <a:buFont typeface="+mj-lt"/>
              <a:buAutoNum type="arabicPeriod" startAt="4"/>
              <a:defRPr/>
            </a:pP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 Jungfrau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Maria</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Gottesmutter und Ikone der Kirche, geistliche Mutter, die für die Jünger Christi und für die ganze Menschheit Fürbitte leistet.</a:t>
            </a:r>
          </a:p>
          <a:p>
            <a:pPr marL="800100" lvl="2" indent="0">
              <a:spcBef>
                <a:spcPts val="432"/>
              </a:spcBef>
              <a:buNone/>
              <a:defRPr/>
            </a:pP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An einer Sicht der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Einheit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festhalten,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 allen Forderungen der geoffenbarten Wahrheit Rechnung trägt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heißt jedoch nicht, der ökumenischen Bewegung Einhalt zu gebieten. Im Gegenteil, es bedeutet zu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vermeiden, dass sie sich mit Scheinlösungen zufriedengibt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die zu keinem stabilen und echten Ergebnis führen würden. Der Anspruch der Wahrheit muss bis auf den Grund gehen. Ist das etwa nicht das Gesetz des Evangeliums?</a:t>
            </a:r>
            <a:endParaRPr kumimoji="0" lang="de-DE" sz="1600" b="0" i="0"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2645310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888488"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46088" lvl="1" indent="0">
              <a:spcBef>
                <a:spcPts val="432"/>
              </a:spcBef>
              <a:buNone/>
            </a:pPr>
            <a:r>
              <a:rPr lang="de-DE" sz="1800" b="1" dirty="0">
                <a:solidFill>
                  <a:schemeClr val="bg1"/>
                </a:solidFill>
              </a:rPr>
              <a:t>Johannes Paul II: </a:t>
            </a:r>
            <a:r>
              <a:rPr lang="de-DE" sz="1800" b="1" i="1" dirty="0" err="1">
                <a:solidFill>
                  <a:schemeClr val="bg1"/>
                </a:solidFill>
              </a:rPr>
              <a:t>Ut</a:t>
            </a:r>
            <a:r>
              <a:rPr lang="de-DE" sz="1800" b="1" i="1" dirty="0">
                <a:solidFill>
                  <a:schemeClr val="bg1"/>
                </a:solidFill>
              </a:rPr>
              <a:t> </a:t>
            </a:r>
            <a:r>
              <a:rPr lang="de-DE" sz="1800" b="1" i="1" dirty="0" err="1">
                <a:solidFill>
                  <a:schemeClr val="bg1"/>
                </a:solidFill>
              </a:rPr>
              <a:t>Unum</a:t>
            </a:r>
            <a:r>
              <a:rPr lang="de-DE" sz="1800" b="1" i="1" dirty="0">
                <a:solidFill>
                  <a:schemeClr val="bg1"/>
                </a:solidFill>
              </a:rPr>
              <a:t> </a:t>
            </a:r>
            <a:r>
              <a:rPr lang="de-DE" sz="1800" b="1" i="1" dirty="0" err="1">
                <a:solidFill>
                  <a:schemeClr val="bg1"/>
                </a:solidFill>
              </a:rPr>
              <a:t>Sint</a:t>
            </a:r>
            <a:endParaRPr lang="de-DE" sz="1800" b="1" dirty="0">
              <a:solidFill>
                <a:schemeClr val="bg1"/>
              </a:solidFill>
            </a:endParaRPr>
          </a:p>
          <a:p>
            <a:pPr marL="0" marR="0" lvl="0" indent="0" algn="l" defTabSz="914400" rtl="0" eaLnBrk="1" fontAlgn="auto" latinLnBrk="0" hangingPunct="1">
              <a:spcBef>
                <a:spcPts val="432"/>
              </a:spcBef>
              <a:spcAft>
                <a:spcPts val="0"/>
              </a:spcAft>
              <a:buClrTx/>
              <a:buSzTx/>
              <a:buNone/>
              <a:tabLst/>
              <a:defRPr/>
            </a:pP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Den ökumenischen Weg zurück zur Katholischen Kirche nicht mitzugehen, bedeutet, lieblos zu handeln, Jesus Christus zu beleidigen und seinem Plan zu widerstreben:</a:t>
            </a:r>
            <a:endParaRPr lang="de-DE" sz="1800" kern="0" dirty="0">
              <a:ln w="6350">
                <a:noFill/>
              </a:ln>
              <a:latin typeface="Noto Sans" panose="020B0502040504020204"/>
            </a:endParaRPr>
          </a:p>
          <a:p>
            <a:pPr marL="400050" lvl="1" indent="0">
              <a:spcBef>
                <a:spcPts val="432"/>
              </a:spcBef>
              <a:buNone/>
              <a:defRPr/>
            </a:pPr>
            <a:endParaRPr lang="de-DE" sz="1800" b="1" dirty="0">
              <a:latin typeface="Noto Sans" panose="020B0502040504020204"/>
              <a:ea typeface="Calibri" panose="020F0502020204030204" pitchFamily="34" charset="0"/>
              <a:cs typeface="Times New Roman" panose="02020603050405020304" pitchFamily="18" charset="0"/>
            </a:endParaRPr>
          </a:p>
          <a:p>
            <a:pPr marL="717550" lvl="1" indent="0">
              <a:spcBef>
                <a:spcPts val="432"/>
              </a:spcBef>
              <a:buNone/>
              <a:defRPr/>
            </a:pPr>
            <a:r>
              <a:rPr lang="de-DE" sz="1600" b="1" dirty="0">
                <a:latin typeface="Noto Sans" panose="020B0502040504020204"/>
                <a:ea typeface="Calibri" panose="020F0502020204030204" pitchFamily="34" charset="0"/>
                <a:cs typeface="Times New Roman" panose="02020603050405020304" pitchFamily="18" charset="0"/>
              </a:rPr>
              <a:t>§ 99: </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Wenn ich beteuere, dass für mich [Papst Johannes Paul II] als Bischof von Rom das ökumenische Bemühen „eine der pastoralen Prioritäten“ meines Pontifikats ist, so denke ich an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das schwere Hindernis, das die Spaltung für die Verkündigung des Evangeliums darstellt</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Eine christliche Gemeinschaft, die an Christus glaubt und mit der Leidenschaftlichkeit des Evangeliums das Heil der Menschheit ersehnt, kann sich keinesfalls dem Anruf des Geistes verschließen, der alle Christen zur vollen und sichtbaren Einheit anleitet. Es handelt sich um einen der Imperative der Liebe, der ohne Abstriche erfüllt werden muss</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 Der Ökumenismus ist ja nicht nur eine interne Frage der christlichen Gemeinschaften. Er betrifft die Liebe, die Gott in Jesus Christus der ganzen Menschheit zugedacht hat, und </a:t>
            </a:r>
            <a:r>
              <a:rPr kumimoji="0" lang="de-DE" sz="1600" b="0" i="0" u="sng"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diese Liebe behindern bedeutet eine Beleidigung für ihn und seinen Plan, alle in Christus zusammenzuführen</a:t>
            </a:r>
            <a:r>
              <a:rPr kumimoji="0" lang="de-DE" sz="16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6284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791728"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360363" marR="0" lvl="0" indent="0" algn="l" defTabSz="914400" rtl="0" eaLnBrk="1" fontAlgn="auto" latinLnBrk="0" hangingPunct="1">
              <a:spcBef>
                <a:spcPts val="432"/>
              </a:spcBef>
              <a:spcAft>
                <a:spcPts val="0"/>
              </a:spcAft>
              <a:buClrTx/>
              <a:buSzTx/>
              <a:buNone/>
              <a:tabLst/>
              <a:defRPr/>
            </a:pPr>
            <a:r>
              <a:rPr kumimoji="0" lang="de-DE" sz="1800" b="1" u="none" strike="noStrike" kern="0" cap="none" spc="0" normalizeH="0" baseline="0" noProof="0" dirty="0">
                <a:ln w="6350">
                  <a:noFill/>
                </a:ln>
                <a:effectLst/>
                <a:uLnTx/>
                <a:uFillTx/>
                <a:latin typeface="Noto Sans" panose="020B0502040504020204"/>
              </a:rPr>
              <a:t>1999: Gemeinsame Erklärung zur Rechtfertigungslehre</a:t>
            </a:r>
          </a:p>
          <a:p>
            <a:pPr marL="0" marR="0" lvl="0" indent="0" algn="l" defTabSz="914400" rtl="0" eaLnBrk="1" fontAlgn="auto" latinLnBrk="0" hangingPunct="1">
              <a:spcBef>
                <a:spcPts val="432"/>
              </a:spcBef>
              <a:spcAft>
                <a:spcPts val="0"/>
              </a:spcAft>
              <a:buClrTx/>
              <a:buSzTx/>
              <a:buNone/>
              <a:tabLst/>
              <a:defRPr/>
            </a:pP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Unterzeichnet am </a:t>
            </a:r>
            <a:r>
              <a:rPr kumimoji="0" lang="de-DE" sz="1800" u="none" strike="noStrike" kern="0" cap="none" spc="0" normalizeH="0" baseline="0" noProof="0" dirty="0">
                <a:ln w="6350">
                  <a:noFill/>
                </a:ln>
                <a:effectLst/>
                <a:uLnTx/>
                <a:uFillTx/>
                <a:latin typeface="Noto Sans" panose="020B0502040504020204"/>
              </a:rPr>
              <a:t>31.10.</a:t>
            </a:r>
            <a:r>
              <a:rPr kumimoji="0" lang="de-DE" sz="1800" b="0" u="none" strike="noStrike" kern="0" cap="none" spc="0" normalizeH="0" baseline="0" noProof="0" dirty="0">
                <a:ln w="6350">
                  <a:noFill/>
                </a:ln>
                <a:effectLst/>
                <a:uLnTx/>
                <a:uFillTx/>
                <a:latin typeface="Noto Sans" panose="020B0502040504020204"/>
              </a:rPr>
              <a:t>1999 (Reformationstag) in St. Anna, USA, vom </a:t>
            </a:r>
            <a:r>
              <a:rPr kumimoji="0" lang="de-DE" sz="1800" b="0" i="1" u="none" strike="noStrike" kern="0" cap="none" spc="0" normalizeH="0" baseline="0" noProof="0" dirty="0">
                <a:ln w="6350">
                  <a:noFill/>
                </a:ln>
                <a:effectLst/>
                <a:uLnTx/>
                <a:uFillTx/>
                <a:latin typeface="Noto Sans" panose="020B0502040504020204"/>
              </a:rPr>
              <a:t>Lutherischen Weltbund </a:t>
            </a:r>
            <a:r>
              <a:rPr kumimoji="0" lang="de-DE" sz="1800" b="0" u="none" strike="noStrike" kern="0" cap="none" spc="0" normalizeH="0" baseline="0" noProof="0" dirty="0">
                <a:ln w="6350">
                  <a:noFill/>
                </a:ln>
                <a:effectLst/>
                <a:uLnTx/>
                <a:uFillTx/>
                <a:latin typeface="Noto Sans" panose="020B0502040504020204"/>
              </a:rPr>
              <a:t>sowie dem </a:t>
            </a:r>
            <a:r>
              <a:rPr kumimoji="0" lang="de-DE" sz="1800" b="0" i="1" u="none" strike="noStrike" kern="0" cap="none" spc="0" normalizeH="0" baseline="0" noProof="0" dirty="0">
                <a:ln w="6350">
                  <a:noFill/>
                </a:ln>
                <a:effectLst/>
                <a:uLnTx/>
                <a:uFillTx/>
                <a:latin typeface="Noto Sans" panose="020B0502040504020204"/>
              </a:rPr>
              <a:t>Päpstlichen Rat zur Förderung der Einheit der Christen</a:t>
            </a: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panose="020B0502040504020204"/>
              </a:rPr>
              <a:t>Inzwischen sind auch Methodisten, Anglikaner und Reformierte (Calvinisten) dieser Erklärung beigetreten</a:t>
            </a:r>
          </a:p>
          <a:p>
            <a:pPr marL="0" marR="0" lvl="0" indent="0" algn="l" defTabSz="914400" rtl="0" eaLnBrk="1" fontAlgn="auto" latinLnBrk="0" hangingPunct="1">
              <a:spcBef>
                <a:spcPts val="432"/>
              </a:spcBef>
              <a:spcAft>
                <a:spcPts val="0"/>
              </a:spcAft>
              <a:buClrTx/>
              <a:buSzTx/>
              <a:buNone/>
              <a:tabLst/>
              <a:defRPr/>
            </a:pPr>
            <a:endParaRPr lang="de-DE" sz="1800" kern="0" dirty="0">
              <a:ln w="6350">
                <a:noFill/>
              </a:ln>
              <a:latin typeface="Noto Sans" panose="020B0502040504020204"/>
            </a:endParaRPr>
          </a:p>
          <a:p>
            <a:pPr marL="1257300" lvl="3" indent="0" algn="just">
              <a:spcBef>
                <a:spcPts val="432"/>
              </a:spcBef>
              <a:buNone/>
              <a:defRPr/>
            </a:pPr>
            <a:r>
              <a:rPr kumimoji="0" lang="de-DE" sz="1800" b="1" u="none" strike="noStrike" kern="0" cap="none" spc="0" normalizeH="0" baseline="0" noProof="0" dirty="0">
                <a:ln w="6350">
                  <a:noFill/>
                </a:ln>
                <a:effectLst/>
                <a:uLnTx/>
                <a:uFillTx/>
                <a:latin typeface="Noto Sans" panose="020B0502040504020204"/>
              </a:rPr>
              <a:t>§ 44: </a:t>
            </a:r>
            <a:r>
              <a:rPr kumimoji="0" lang="de-DE" sz="1800" b="0" u="none" strike="noStrike" kern="0" cap="none" spc="0" normalizeH="0" baseline="0" noProof="0" dirty="0">
                <a:ln w="6350">
                  <a:noFill/>
                </a:ln>
                <a:effectLst/>
                <a:uLnTx/>
                <a:uFillTx/>
                <a:latin typeface="Noto Sans" panose="020B0502040504020204"/>
              </a:rPr>
              <a:t>Wir sagen dem Herrn Dank für diesen entscheidenden Schritt zur Überwindung der Kirchenspaltung. Wir bitten den Heiligen Geist, uns zu jener sichtbaren Einheit weiterzuführen, die der Wille Christi ist.</a:t>
            </a:r>
            <a:endParaRPr lang="de-DE" sz="1800" kern="0" dirty="0">
              <a:ln w="6350">
                <a:noFill/>
              </a:ln>
              <a:latin typeface="Noto Sans" panose="020B0502040504020204"/>
            </a:endParaRPr>
          </a:p>
          <a:p>
            <a:pPr marL="800100" lvl="2"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marL="742950" marR="0" lvl="1" indent="-342900" algn="l" defTabSz="914400" rtl="0" eaLnBrk="1" fontAlgn="auto" latinLnBrk="0" hangingPunct="1">
              <a:lnSpc>
                <a:spcPct val="100000"/>
              </a:lnSpc>
              <a:spcBef>
                <a:spcPts val="432"/>
              </a:spcBef>
              <a:spcAft>
                <a:spcPts val="0"/>
              </a:spcAft>
              <a:buClrTx/>
              <a:buSzTx/>
              <a:buFont typeface="Wingdings" panose="05000000000000000000" pitchFamily="2" charset="2"/>
              <a:buChar char="Ø"/>
              <a:tabLst/>
              <a:defRPr/>
            </a:pPr>
            <a:r>
              <a:rPr kumimoji="0" lang="de-DE" sz="1800" b="0" i="0" u="none" strike="noStrike" kern="0" cap="none" spc="0" normalizeH="0" baseline="0" noProof="0" dirty="0">
                <a:ln w="6350">
                  <a:noFill/>
                </a:ln>
                <a:solidFill>
                  <a:srgbClr val="000000"/>
                </a:solidFill>
                <a:effectLst/>
                <a:uLnTx/>
                <a:uFillTx/>
                <a:latin typeface="Noto Sans" panose="020B0502040504020204"/>
                <a:ea typeface="+mn-ea"/>
                <a:cs typeface="+mn-cs"/>
              </a:rPr>
              <a:t>Der große reformatorische Streitpunkt gilt vielen damit als beigelegt, obgleich es nur um Grundfragen der Rechtfertigungslehre geht, nicht um eine vollständige Übereinstimmung</a:t>
            </a:r>
          </a:p>
        </p:txBody>
      </p:sp>
    </p:spTree>
    <p:extLst>
      <p:ext uri="{BB962C8B-B14F-4D97-AF65-F5344CB8AC3E}">
        <p14:creationId xmlns:p14="http://schemas.microsoft.com/office/powerpoint/2010/main" val="409412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a:rPr>
              <a:t>Papst Benedikt XVI (2005-2013) </a:t>
            </a: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a:endParaRP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a:rPr>
              <a:t>Bekräftigt </a:t>
            </a:r>
            <a:r>
              <a:rPr kumimoji="0" lang="de-DE" sz="1800" b="1" u="none" strike="noStrike" kern="0" cap="none" spc="0" normalizeH="0" baseline="0" noProof="0" dirty="0">
                <a:ln w="6350">
                  <a:noFill/>
                </a:ln>
                <a:effectLst/>
                <a:uLnTx/>
                <a:uFillTx/>
                <a:latin typeface="Noto Sans"/>
              </a:rPr>
              <a:t>2007 </a:t>
            </a:r>
            <a:r>
              <a:rPr kumimoji="0" lang="de-DE" sz="1800" b="0" u="none" strike="noStrike" kern="0" cap="none" spc="0" normalizeH="0" baseline="0" noProof="0" dirty="0">
                <a:ln w="6350">
                  <a:noFill/>
                </a:ln>
                <a:effectLst/>
                <a:uLnTx/>
                <a:uFillTx/>
                <a:latin typeface="Noto Sans"/>
              </a:rPr>
              <a:t>das Selbstverständnis der RKK in Abgrenzung zu den anderen Kirchen</a:t>
            </a:r>
          </a:p>
          <a:p>
            <a:pPr lvl="2" indent="-342900">
              <a:spcBef>
                <a:spcPts val="432"/>
              </a:spcBef>
              <a:defRPr/>
            </a:pPr>
            <a:r>
              <a:rPr kumimoji="0" lang="de-DE" sz="1800" b="0" u="none" strike="noStrike" kern="0" cap="none" spc="0" normalizeH="0" baseline="0" noProof="0" dirty="0">
                <a:ln w="6350">
                  <a:noFill/>
                </a:ln>
                <a:effectLst/>
                <a:uLnTx/>
                <a:uFillTx/>
                <a:latin typeface="Noto Sans"/>
              </a:rPr>
              <a:t>Den aus der Reformation hervorgegangenen christlichen Gemeinschaften kann nach katholischem Verständnis kein Kirchenstatus zuerkannt werden, sie sind keine „Kirchen im eigentlichen Sinne“</a:t>
            </a:r>
          </a:p>
          <a:p>
            <a:pPr lvl="2" indent="-342900">
              <a:spcBef>
                <a:spcPts val="432"/>
              </a:spcBef>
              <a:defRPr/>
            </a:pPr>
            <a:r>
              <a:rPr kumimoji="0" lang="de-DE" sz="1800" b="0" u="none" strike="noStrike" kern="0" cap="none" spc="0" normalizeH="0" baseline="0" noProof="0" dirty="0">
                <a:ln w="6350">
                  <a:noFill/>
                </a:ln>
                <a:effectLst/>
                <a:uLnTx/>
                <a:uFillTx/>
                <a:latin typeface="Noto Sans"/>
              </a:rPr>
              <a:t>Es fehlt die „apostolische Sukzession im Weihesakrament“</a:t>
            </a:r>
          </a:p>
          <a:p>
            <a:pPr lvl="2" indent="-342900">
              <a:spcBef>
                <a:spcPts val="432"/>
              </a:spcBef>
              <a:defRPr/>
            </a:pPr>
            <a:r>
              <a:rPr kumimoji="0" lang="de-DE" sz="1800" b="0" u="none" strike="noStrike" kern="0" cap="none" spc="0" normalizeH="0" baseline="0" noProof="0" dirty="0">
                <a:ln w="6350">
                  <a:noFill/>
                </a:ln>
                <a:effectLst/>
                <a:uLnTx/>
                <a:uFillTx/>
                <a:latin typeface="Noto Sans"/>
              </a:rPr>
              <a:t>Ohne sakramentales Priestertum gibt es jedoch keine „vollständige Wirklichkeit des eucharistischen Mysteriums“</a:t>
            </a:r>
          </a:p>
          <a:p>
            <a:pPr lvl="1">
              <a:spcBef>
                <a:spcPts val="432"/>
              </a:spcBef>
              <a:buFont typeface="Wingdings" panose="05000000000000000000" pitchFamily="2" charset="2"/>
              <a:buChar char="Ø"/>
              <a:defRPr/>
            </a:pPr>
            <a:endParaRPr kumimoji="0" lang="de-DE" sz="1800" b="0" u="none" strike="noStrike" kern="0" cap="none" spc="0" normalizeH="0" baseline="0" noProof="0" dirty="0">
              <a:ln w="6350">
                <a:noFill/>
              </a:ln>
              <a:effectLst/>
              <a:uLnTx/>
              <a:uFillTx/>
              <a:latin typeface="Noto Sans"/>
            </a:endParaRPr>
          </a:p>
          <a:p>
            <a:pPr lvl="1">
              <a:spcBef>
                <a:spcPts val="432"/>
              </a:spcBef>
              <a:buFont typeface="Wingdings" panose="05000000000000000000" pitchFamily="2" charset="2"/>
              <a:buChar char="Ø"/>
              <a:defRPr/>
            </a:pPr>
            <a:r>
              <a:rPr kumimoji="0" lang="de-DE" sz="1800" b="1" u="none" strike="noStrike" kern="0" cap="none" spc="0" normalizeH="0" baseline="0" noProof="0" dirty="0">
                <a:ln w="6350">
                  <a:noFill/>
                </a:ln>
                <a:effectLst/>
                <a:uLnTx/>
                <a:uFillTx/>
                <a:latin typeface="Noto Sans"/>
              </a:rPr>
              <a:t>2010 </a:t>
            </a:r>
            <a:r>
              <a:rPr kumimoji="0" lang="de-DE" sz="1800" b="0" u="none" strike="noStrike" kern="0" cap="none" spc="0" normalizeH="0" baseline="0" noProof="0" dirty="0">
                <a:ln w="6350">
                  <a:noFill/>
                </a:ln>
                <a:effectLst/>
                <a:uLnTx/>
                <a:uFillTx/>
                <a:latin typeface="Noto Sans"/>
              </a:rPr>
              <a:t>wurde angekündigt, dass ein „Ökumenischer Katechismus“ erarbeitet wird, der die gemeinsamen christlichen Lehren enthalten soll</a:t>
            </a:r>
            <a:endParaRPr kumimoji="0" lang="de-DE" sz="1800" b="0" i="1" u="none" strike="noStrike" kern="0" cap="none" spc="0" normalizeH="0" baseline="0" noProof="0" dirty="0">
              <a:ln w="6350">
                <a:noFill/>
              </a:ln>
              <a:effectLst/>
              <a:uLnTx/>
              <a:uFillTx/>
              <a:latin typeface="Noto Sans"/>
            </a:endParaRPr>
          </a:p>
        </p:txBody>
      </p:sp>
    </p:spTree>
    <p:extLst>
      <p:ext uri="{BB962C8B-B14F-4D97-AF65-F5344CB8AC3E}">
        <p14:creationId xmlns:p14="http://schemas.microsoft.com/office/powerpoint/2010/main" val="2818805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744472"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a:rPr>
              <a:t>Papst Franziskus (2013-heute)</a:t>
            </a: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1" u="none" strike="noStrike" kern="0" cap="none" spc="0" normalizeH="0" baseline="0" noProof="0" dirty="0">
                <a:ln w="6350">
                  <a:noFill/>
                </a:ln>
                <a:effectLst/>
                <a:uLnTx/>
                <a:uFillTx/>
                <a:latin typeface="Noto Sans" panose="020B0502040504020204"/>
              </a:rPr>
              <a:t>2013 </a:t>
            </a:r>
            <a:r>
              <a:rPr kumimoji="0" lang="de-DE" sz="1800" b="0" u="none" strike="noStrike" kern="0" cap="none" spc="0" normalizeH="0" baseline="0" noProof="0" dirty="0">
                <a:ln w="6350">
                  <a:noFill/>
                </a:ln>
                <a:effectLst/>
                <a:uLnTx/>
                <a:uFillTx/>
                <a:latin typeface="Noto Sans" panose="020B0502040504020204"/>
              </a:rPr>
              <a:t>erschien „</a:t>
            </a:r>
            <a:r>
              <a:rPr kumimoji="0" lang="de-DE" sz="1800" b="0" u="none" strike="noStrike" kern="0" cap="none" spc="0" normalizeH="0" baseline="0" noProof="0" dirty="0" err="1">
                <a:ln w="6350">
                  <a:noFill/>
                </a:ln>
                <a:effectLst/>
                <a:uLnTx/>
                <a:uFillTx/>
                <a:latin typeface="Noto Sans" panose="020B0502040504020204"/>
              </a:rPr>
              <a:t>From</a:t>
            </a:r>
            <a:r>
              <a:rPr kumimoji="0" lang="de-DE" sz="1800" b="0" u="none" strike="noStrike" kern="0" cap="none" spc="0" normalizeH="0" baseline="0" noProof="0" dirty="0">
                <a:ln w="6350">
                  <a:noFill/>
                </a:ln>
                <a:effectLst/>
                <a:uLnTx/>
                <a:uFillTx/>
                <a:latin typeface="Noto Sans" panose="020B0502040504020204"/>
              </a:rPr>
              <a:t> Conflict </a:t>
            </a:r>
            <a:r>
              <a:rPr kumimoji="0" lang="de-DE" sz="1800" b="0" u="none" strike="noStrike" kern="0" cap="none" spc="0" normalizeH="0" baseline="0" noProof="0" dirty="0" err="1">
                <a:ln w="6350">
                  <a:noFill/>
                </a:ln>
                <a:effectLst/>
                <a:uLnTx/>
                <a:uFillTx/>
                <a:latin typeface="Noto Sans" panose="020B0502040504020204"/>
              </a:rPr>
              <a:t>to</a:t>
            </a:r>
            <a:r>
              <a:rPr kumimoji="0" lang="de-DE" sz="1800" b="0" u="none" strike="noStrike" kern="0" cap="none" spc="0" normalizeH="0" baseline="0" noProof="0" dirty="0">
                <a:ln w="6350">
                  <a:noFill/>
                </a:ln>
                <a:effectLst/>
                <a:uLnTx/>
                <a:uFillTx/>
                <a:latin typeface="Noto Sans" panose="020B0502040504020204"/>
              </a:rPr>
              <a:t> </a:t>
            </a:r>
            <a:r>
              <a:rPr kumimoji="0" lang="de-DE" sz="1800" b="0" u="none" strike="noStrike" kern="0" cap="none" spc="0" normalizeH="0" baseline="0" noProof="0" dirty="0" err="1">
                <a:ln w="6350">
                  <a:noFill/>
                </a:ln>
                <a:effectLst/>
                <a:uLnTx/>
                <a:uFillTx/>
                <a:latin typeface="Noto Sans" panose="020B0502040504020204"/>
              </a:rPr>
              <a:t>Communion</a:t>
            </a:r>
            <a:r>
              <a:rPr kumimoji="0" lang="de-DE" sz="1800" b="0" u="none" strike="noStrike" kern="0" cap="none" spc="0" normalizeH="0" baseline="0" noProof="0" dirty="0">
                <a:ln w="6350">
                  <a:noFill/>
                </a:ln>
                <a:effectLst/>
                <a:uLnTx/>
                <a:uFillTx/>
                <a:latin typeface="Noto Sans"/>
              </a:rPr>
              <a:t>“ für das Reformationsgedenken 2017</a:t>
            </a: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a:rPr>
              <a:t>Erarbeitet von der Lutherisch/Römisch-Katholischen Kommission für die Einheit</a:t>
            </a:r>
          </a:p>
          <a:p>
            <a:pPr lvl="1" indent="-342900">
              <a:spcBef>
                <a:spcPts val="432"/>
              </a:spcBef>
              <a:buFont typeface="Wingdings" panose="05000000000000000000" pitchFamily="2" charset="2"/>
              <a:buChar char="Ø"/>
              <a:defRPr/>
            </a:pPr>
            <a:r>
              <a:rPr kumimoji="0" lang="de-DE" sz="1800" b="0" u="none" strike="noStrike" kern="0" cap="none" spc="0" normalizeH="0" baseline="0" noProof="0" dirty="0">
                <a:ln w="6350">
                  <a:noFill/>
                </a:ln>
                <a:effectLst/>
                <a:uLnTx/>
                <a:uFillTx/>
                <a:latin typeface="Noto Sans"/>
              </a:rPr>
              <a:t>Darin heißt es von </a:t>
            </a:r>
            <a:r>
              <a:rPr lang="de-DE" sz="1800" b="1" i="1" kern="0" dirty="0">
                <a:ln w="6350">
                  <a:noFill/>
                </a:ln>
                <a:latin typeface="Noto Sans"/>
              </a:rPr>
              <a:t>römisch-</a:t>
            </a:r>
            <a:r>
              <a:rPr kumimoji="0" lang="de-DE" sz="1800" b="1" i="1" strike="noStrike" kern="0" cap="none" spc="0" normalizeH="0" baseline="0" noProof="0" dirty="0">
                <a:ln w="6350">
                  <a:noFill/>
                </a:ln>
                <a:effectLst/>
                <a:uLnTx/>
                <a:uFillTx/>
                <a:latin typeface="Noto Sans"/>
              </a:rPr>
              <a:t>katholischer</a:t>
            </a:r>
            <a:r>
              <a:rPr kumimoji="0" lang="de-DE" sz="1800" i="1" u="none" strike="noStrike" kern="0" cap="none" spc="0" normalizeH="0" baseline="0" noProof="0" dirty="0">
                <a:ln w="6350">
                  <a:noFill/>
                </a:ln>
                <a:effectLst/>
                <a:uLnTx/>
                <a:uFillTx/>
                <a:latin typeface="Noto Sans"/>
              </a:rPr>
              <a:t> </a:t>
            </a:r>
            <a:r>
              <a:rPr kumimoji="0" lang="de-DE" sz="1800" b="0" u="none" strike="noStrike" kern="0" cap="none" spc="0" normalizeH="0" baseline="0" noProof="0" dirty="0">
                <a:ln w="6350">
                  <a:noFill/>
                </a:ln>
                <a:effectLst/>
                <a:uLnTx/>
                <a:uFillTx/>
                <a:latin typeface="Noto Sans"/>
              </a:rPr>
              <a:t>Seite:</a:t>
            </a:r>
            <a:endParaRPr lang="de-DE" sz="1800" kern="0" dirty="0">
              <a:ln w="6350">
                <a:noFill/>
              </a:ln>
              <a:latin typeface="Noto Sans" panose="020B0502040504020204"/>
            </a:endParaRP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(§21) Der </a:t>
            </a:r>
            <a:r>
              <a:rPr lang="de-DE" sz="1800" u="sng" dirty="0">
                <a:effectLst/>
                <a:latin typeface="Noto Sans" panose="020B0502040504020204"/>
                <a:ea typeface="Calibri" panose="020F0502020204030204" pitchFamily="34" charset="0"/>
                <a:cs typeface="Times New Roman" panose="02020603050405020304" pitchFamily="18" charset="0"/>
              </a:rPr>
              <a:t>Durchbruch</a:t>
            </a:r>
            <a:r>
              <a:rPr lang="de-DE" sz="1800" dirty="0">
                <a:effectLst/>
                <a:latin typeface="Noto Sans" panose="020B0502040504020204"/>
                <a:ea typeface="Calibri" panose="020F0502020204030204" pitchFamily="34" charset="0"/>
                <a:cs typeface="Times New Roman" panose="02020603050405020304" pitchFamily="18" charset="0"/>
              </a:rPr>
              <a:t> in der katholischen Forschung [zur Reformation] gelang mit der These, dass </a:t>
            </a:r>
            <a:r>
              <a:rPr lang="de-DE" sz="1800" u="sng" dirty="0">
                <a:effectLst/>
                <a:latin typeface="Noto Sans" panose="020B0502040504020204"/>
                <a:ea typeface="Calibri" panose="020F0502020204030204" pitchFamily="34" charset="0"/>
                <a:cs typeface="Times New Roman" panose="02020603050405020304" pitchFamily="18" charset="0"/>
              </a:rPr>
              <a:t>Luther in sich einen Katholizismus überwand, der nicht voll katholisch war</a:t>
            </a:r>
            <a:r>
              <a:rPr lang="de-DE" sz="1800" dirty="0">
                <a:effectLst/>
                <a:latin typeface="Noto Sans" panose="020B0502040504020204"/>
                <a:ea typeface="Calibri" panose="020F0502020204030204" pitchFamily="34" charset="0"/>
                <a:cs typeface="Times New Roman" panose="02020603050405020304" pitchFamily="18" charset="0"/>
              </a:rPr>
              <a:t>. … Die Krise des Katholizismus [zur Zeit der Reformation] machte verständlich, dass der religiöse Protest Luthers für viele überzeugend war.</a:t>
            </a: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(§29) [Es war Luthers] Absicht, die Kirche zu reformieren, und nicht, die Kirche zu spalten. … [Die katholische Forschung zu Luthers] Person und Theologie hat zu einem neuen </a:t>
            </a:r>
            <a:r>
              <a:rPr lang="de-DE" sz="1800" u="sng" dirty="0">
                <a:effectLst/>
                <a:latin typeface="Noto Sans" panose="020B0502040504020204"/>
                <a:ea typeface="Calibri" panose="020F0502020204030204" pitchFamily="34" charset="0"/>
                <a:cs typeface="Times New Roman" panose="02020603050405020304" pitchFamily="18" charset="0"/>
              </a:rPr>
              <a:t>ökumenischen Verständnis Luthers als einem „Zeugen des Evangeliums“</a:t>
            </a:r>
            <a:r>
              <a:rPr lang="de-DE" sz="1800" dirty="0">
                <a:effectLst/>
                <a:latin typeface="Noto Sans" panose="020B0502040504020204"/>
                <a:ea typeface="Calibri" panose="020F0502020204030204" pitchFamily="34" charset="0"/>
                <a:cs typeface="Times New Roman" panose="02020603050405020304" pitchFamily="18" charset="0"/>
              </a:rPr>
              <a:t> geführt.</a:t>
            </a:r>
            <a:endParaRPr kumimoji="0" lang="de-DE" sz="1800" b="0"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418824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b="1" dirty="0"/>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indent="0">
              <a:buNone/>
            </a:pPr>
            <a:r>
              <a:rPr lang="de-DE" sz="2400" b="1" dirty="0"/>
              <a:t>Weltmissionskonferenz 1910 (Edinburgh, Schottland)</a:t>
            </a:r>
          </a:p>
          <a:p>
            <a:pPr marL="896938" marR="0" lvl="1" indent="-360363"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rPr>
              <a:t>1.200 Delegierte aus protestantischen Kirchen vorwiegend des anglo-amerikanischen Raums</a:t>
            </a:r>
          </a:p>
          <a:p>
            <a:pPr marL="896938" marR="0" lvl="1" indent="-360363"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de-DE" sz="10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endParaRPr>
          </a:p>
          <a:p>
            <a:pPr marL="446088" lvl="1" indent="0">
              <a:buNone/>
            </a:pPr>
            <a:r>
              <a:rPr lang="de-DE" sz="1800" b="1" dirty="0"/>
              <a:t>Ziel</a:t>
            </a:r>
          </a:p>
          <a:p>
            <a:pPr marL="896938" lvl="1" indent="-360363">
              <a:buFont typeface="Wingdings" panose="05000000000000000000" pitchFamily="2" charset="2"/>
              <a:buChar char="Ø"/>
            </a:pPr>
            <a:r>
              <a:rPr lang="de-DE" sz="1800" dirty="0"/>
              <a:t>Einheit in der Mission und im (sozialen) Dienst an der Welt</a:t>
            </a:r>
          </a:p>
          <a:p>
            <a:pPr marL="446087" lvl="1" indent="0">
              <a:buNone/>
            </a:pPr>
            <a:endParaRPr lang="de-DE" sz="1000" dirty="0"/>
          </a:p>
          <a:p>
            <a:pPr marL="457200" lvl="1" indent="0">
              <a:buNone/>
            </a:pPr>
            <a:r>
              <a:rPr lang="de-DE" sz="1800" b="1" dirty="0"/>
              <a:t>Mittel</a:t>
            </a:r>
          </a:p>
          <a:p>
            <a:pPr marL="896938" lvl="1" indent="-360363">
              <a:buFont typeface="Wingdings" panose="05000000000000000000" pitchFamily="2" charset="2"/>
              <a:buChar char="Ø"/>
            </a:pPr>
            <a:r>
              <a:rPr lang="de-DE" sz="1800" dirty="0"/>
              <a:t>Organisatorische Zusammenführung der Kirchen </a:t>
            </a:r>
          </a:p>
          <a:p>
            <a:pPr marL="896938" lvl="1" indent="-360363">
              <a:buFont typeface="Wingdings" panose="05000000000000000000" pitchFamily="2" charset="2"/>
              <a:buChar char="Ø"/>
            </a:pPr>
            <a:r>
              <a:rPr lang="de-DE" sz="1800" dirty="0"/>
              <a:t>Gegenseitige Anerkennung der Lehre sowie Abendmahls</a:t>
            </a:r>
          </a:p>
          <a:p>
            <a:pPr marL="457200" lvl="1" indent="0">
              <a:buClr>
                <a:prstClr val="white"/>
              </a:buClr>
              <a:buNone/>
            </a:pPr>
            <a:endParaRPr lang="de-DE" sz="1000" b="1" dirty="0"/>
          </a:p>
          <a:p>
            <a:pPr marL="457200" lvl="1" indent="0">
              <a:buClr>
                <a:prstClr val="white"/>
              </a:buClr>
              <a:buNone/>
            </a:pPr>
            <a:r>
              <a:rPr lang="de-DE" sz="1800" b="1" dirty="0"/>
              <a:t>Erreicht</a:t>
            </a:r>
          </a:p>
          <a:p>
            <a:pPr marL="896938" lvl="2" indent="-360363">
              <a:buFont typeface="Wingdings" panose="05000000000000000000" pitchFamily="2" charset="2"/>
              <a:buChar char="Ø"/>
            </a:pPr>
            <a:r>
              <a:rPr lang="de-DE" sz="1800" dirty="0"/>
              <a:t>Konfessionsübergreifende Gottesdienste, Bibel- und Gebetskreise, Feste</a:t>
            </a:r>
          </a:p>
          <a:p>
            <a:pPr marL="896938" lvl="2" indent="-360363">
              <a:buFont typeface="Wingdings" panose="05000000000000000000" pitchFamily="2" charset="2"/>
              <a:buChar char="Ø"/>
            </a:pPr>
            <a:r>
              <a:rPr lang="de-DE" sz="1800" dirty="0"/>
              <a:t>Theologische Konsultationen</a:t>
            </a:r>
          </a:p>
          <a:p>
            <a:pPr marL="896938" lvl="2" indent="-360363">
              <a:buFont typeface="Wingdings" panose="05000000000000000000" pitchFamily="2" charset="2"/>
              <a:buChar char="Ø"/>
            </a:pPr>
            <a:r>
              <a:rPr lang="de-DE" sz="1800" dirty="0"/>
              <a:t>Gemeinsame Erklärungen zu gesellschaftlichen Themen</a:t>
            </a:r>
          </a:p>
          <a:p>
            <a:pPr marL="896938" lvl="2" indent="-360363">
              <a:buFont typeface="Wingdings" panose="05000000000000000000" pitchFamily="2" charset="2"/>
              <a:buChar char="Ø"/>
            </a:pPr>
            <a:r>
              <a:rPr lang="de-DE" sz="1800" dirty="0"/>
              <a:t>Gemeinsames diakonisches Handeln</a:t>
            </a:r>
          </a:p>
        </p:txBody>
      </p:sp>
    </p:spTree>
    <p:extLst>
      <p:ext uri="{BB962C8B-B14F-4D97-AF65-F5344CB8AC3E}">
        <p14:creationId xmlns:p14="http://schemas.microsoft.com/office/powerpoint/2010/main" val="1320697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611551"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a:rPr>
              <a:t>Papst Franziskus (2013-heute)</a:t>
            </a: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1" u="none" strike="noStrike" kern="0" cap="none" spc="0" normalizeH="0" baseline="0" noProof="0" dirty="0">
                <a:ln w="6350">
                  <a:noFill/>
                </a:ln>
                <a:effectLst/>
                <a:uLnTx/>
                <a:uFillTx/>
                <a:latin typeface="Noto Sans" panose="020B0502040504020204"/>
              </a:rPr>
              <a:t>2013 </a:t>
            </a:r>
            <a:r>
              <a:rPr kumimoji="0" lang="de-DE" sz="1800" b="0" u="none" strike="noStrike" kern="0" cap="none" spc="0" normalizeH="0" baseline="0" noProof="0" dirty="0">
                <a:ln w="6350">
                  <a:noFill/>
                </a:ln>
                <a:effectLst/>
                <a:uLnTx/>
                <a:uFillTx/>
                <a:latin typeface="Noto Sans" panose="020B0502040504020204"/>
              </a:rPr>
              <a:t>„</a:t>
            </a:r>
            <a:r>
              <a:rPr kumimoji="0" lang="de-DE" sz="1800" b="0" u="none" strike="noStrike" kern="0" cap="none" spc="0" normalizeH="0" baseline="0" noProof="0" dirty="0" err="1">
                <a:ln w="6350">
                  <a:noFill/>
                </a:ln>
                <a:effectLst/>
                <a:uLnTx/>
                <a:uFillTx/>
                <a:latin typeface="Noto Sans" panose="020B0502040504020204"/>
              </a:rPr>
              <a:t>From</a:t>
            </a:r>
            <a:r>
              <a:rPr kumimoji="0" lang="de-DE" sz="1800" b="0" u="none" strike="noStrike" kern="0" cap="none" spc="0" normalizeH="0" baseline="0" noProof="0" dirty="0">
                <a:ln w="6350">
                  <a:noFill/>
                </a:ln>
                <a:effectLst/>
                <a:uLnTx/>
                <a:uFillTx/>
                <a:latin typeface="Noto Sans" panose="020B0502040504020204"/>
              </a:rPr>
              <a:t> Conflict </a:t>
            </a:r>
            <a:r>
              <a:rPr kumimoji="0" lang="de-DE" sz="1800" b="0" u="none" strike="noStrike" kern="0" cap="none" spc="0" normalizeH="0" baseline="0" noProof="0" dirty="0" err="1">
                <a:ln w="6350">
                  <a:noFill/>
                </a:ln>
                <a:effectLst/>
                <a:uLnTx/>
                <a:uFillTx/>
                <a:latin typeface="Noto Sans" panose="020B0502040504020204"/>
              </a:rPr>
              <a:t>to</a:t>
            </a:r>
            <a:r>
              <a:rPr kumimoji="0" lang="de-DE" sz="1800" b="0" u="none" strike="noStrike" kern="0" cap="none" spc="0" normalizeH="0" baseline="0" noProof="0" dirty="0">
                <a:ln w="6350">
                  <a:noFill/>
                </a:ln>
                <a:effectLst/>
                <a:uLnTx/>
                <a:uFillTx/>
                <a:latin typeface="Noto Sans" panose="020B0502040504020204"/>
              </a:rPr>
              <a:t> </a:t>
            </a:r>
            <a:r>
              <a:rPr kumimoji="0" lang="de-DE" sz="1800" b="0" u="none" strike="noStrike" kern="0" cap="none" spc="0" normalizeH="0" baseline="0" noProof="0" dirty="0" err="1">
                <a:ln w="6350">
                  <a:noFill/>
                </a:ln>
                <a:effectLst/>
                <a:uLnTx/>
                <a:uFillTx/>
                <a:latin typeface="Noto Sans" panose="020B0502040504020204"/>
              </a:rPr>
              <a:t>Communion</a:t>
            </a:r>
            <a:r>
              <a:rPr kumimoji="0" lang="de-DE" sz="1800" b="0" u="none" strike="noStrike" kern="0" cap="none" spc="0" normalizeH="0" baseline="0" noProof="0" dirty="0">
                <a:ln w="6350">
                  <a:noFill/>
                </a:ln>
                <a:effectLst/>
                <a:uLnTx/>
                <a:uFillTx/>
                <a:latin typeface="Noto Sans"/>
              </a:rPr>
              <a:t>“; darin heißt es von </a:t>
            </a:r>
            <a:r>
              <a:rPr kumimoji="0" lang="de-DE" sz="1800" b="1" i="1" u="none" strike="noStrike" kern="0" cap="none" spc="0" normalizeH="0" baseline="0" noProof="0" dirty="0">
                <a:ln w="6350">
                  <a:noFill/>
                </a:ln>
                <a:effectLst/>
                <a:uLnTx/>
                <a:uFillTx/>
                <a:latin typeface="Noto Sans"/>
              </a:rPr>
              <a:t>protestantischer </a:t>
            </a:r>
            <a:r>
              <a:rPr kumimoji="0" lang="de-DE" sz="1800" b="0" u="none" strike="noStrike" kern="0" cap="none" spc="0" normalizeH="0" baseline="0" noProof="0" dirty="0">
                <a:ln w="6350">
                  <a:noFill/>
                </a:ln>
                <a:effectLst/>
                <a:uLnTx/>
                <a:uFillTx/>
                <a:latin typeface="Noto Sans"/>
              </a:rPr>
              <a:t>Seite:</a:t>
            </a:r>
            <a:endParaRPr lang="de-DE" sz="1800" kern="0" dirty="0">
              <a:ln w="6350">
                <a:noFill/>
              </a:ln>
              <a:latin typeface="Noto Sans" panose="020B0502040504020204"/>
            </a:endParaRP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(§34) Ökumenischer Dialog bedeutet, sich von Denkmustern abzuwenden, die durch die Unterschiedlichkeit der Konfessionen entstanden sind und die deren Unterschiede betonen. Stattdessen blicken die Partner zuerst auf das, was ihnen gemeinsam ist, und gewichten erst dann die Bedeutung der Unterschiede.</a:t>
            </a:r>
          </a:p>
          <a:p>
            <a:pPr marL="917575" indent="0" algn="just">
              <a:spcBef>
                <a:spcPts val="432"/>
              </a:spcBef>
              <a:buNone/>
            </a:pPr>
            <a:r>
              <a:rPr kumimoji="0" lang="de-DE" sz="1800" b="0" u="none" strike="noStrike" kern="0" cap="none" spc="0" normalizeH="0" baseline="0" noProof="0" dirty="0">
                <a:ln w="6350">
                  <a:noFill/>
                </a:ln>
                <a:effectLst/>
                <a:uLnTx/>
                <a:uFillTx/>
                <a:latin typeface="Noto Sans" panose="020B0502040504020204"/>
              </a:rPr>
              <a:t>(§229) Auch wenn sie [Lutheraner] teilweise der Kritik Luthers am Papsttum zustimmen, so </a:t>
            </a:r>
            <a:r>
              <a:rPr kumimoji="0" lang="de-DE" sz="1800" b="0" u="sng" strike="noStrike" kern="0" cap="none" spc="0" normalizeH="0" baseline="0" noProof="0" dirty="0">
                <a:ln w="6350">
                  <a:noFill/>
                </a:ln>
                <a:effectLst/>
                <a:uLnTx/>
                <a:uFillTx/>
                <a:latin typeface="Noto Sans" panose="020B0502040504020204"/>
              </a:rPr>
              <a:t>lehnen Lutheraner heute</a:t>
            </a:r>
            <a:r>
              <a:rPr kumimoji="0" lang="de-DE" sz="1800" b="0" u="none" strike="noStrike" kern="0" cap="none" spc="0" normalizeH="0" baseline="0" noProof="0" dirty="0">
                <a:ln w="6350">
                  <a:noFill/>
                </a:ln>
                <a:effectLst/>
                <a:uLnTx/>
                <a:uFillTx/>
                <a:latin typeface="Noto Sans" panose="020B0502040504020204"/>
              </a:rPr>
              <a:t> dennoch Luthers </a:t>
            </a:r>
            <a:r>
              <a:rPr kumimoji="0" lang="de-DE" sz="1800" b="0" u="sng" strike="noStrike" kern="0" cap="none" spc="0" normalizeH="0" baseline="0" noProof="0" dirty="0">
                <a:ln w="6350">
                  <a:noFill/>
                </a:ln>
                <a:effectLst/>
                <a:uLnTx/>
                <a:uFillTx/>
                <a:latin typeface="Noto Sans" panose="020B0502040504020204"/>
              </a:rPr>
              <a:t>Gleichsetzung des Papstes mit dem Antichristen ab</a:t>
            </a:r>
            <a:r>
              <a:rPr kumimoji="0" lang="de-DE" sz="1800" b="0" u="none" strike="noStrike" kern="0" cap="none" spc="0" normalizeH="0" baseline="0" noProof="0" dirty="0">
                <a:ln w="6350">
                  <a:noFill/>
                </a:ln>
                <a:effectLst/>
                <a:uLnTx/>
                <a:uFillTx/>
                <a:latin typeface="Noto Sans" panose="020B0502040504020204"/>
              </a:rPr>
              <a:t>.</a:t>
            </a:r>
          </a:p>
          <a:p>
            <a:pPr marL="917575" indent="0" algn="just">
              <a:spcBef>
                <a:spcPts val="432"/>
              </a:spcBef>
              <a:buNone/>
            </a:pPr>
            <a:r>
              <a:rPr kumimoji="0" lang="de-DE" sz="1800" b="0" u="none" strike="noStrike" kern="0" cap="none" spc="0" normalizeH="0" baseline="0" noProof="0" dirty="0">
                <a:ln w="6350">
                  <a:noFill/>
                </a:ln>
                <a:effectLst/>
                <a:uLnTx/>
                <a:uFillTx/>
                <a:latin typeface="Noto Sans" panose="020B0502040504020204"/>
              </a:rPr>
              <a:t>(§230) Die </a:t>
            </a:r>
            <a:r>
              <a:rPr kumimoji="0" lang="de-DE" sz="1800" b="0" u="sng" strike="noStrike" kern="0" cap="none" spc="0" normalizeH="0" baseline="0" noProof="0" dirty="0">
                <a:ln w="6350">
                  <a:noFill/>
                </a:ln>
                <a:effectLst/>
                <a:uLnTx/>
                <a:uFillTx/>
                <a:latin typeface="Noto Sans" panose="020B0502040504020204"/>
              </a:rPr>
              <a:t>Spaltung</a:t>
            </a:r>
            <a:r>
              <a:rPr kumimoji="0" lang="de-DE" sz="1800" b="0" u="none" strike="noStrike" kern="0" cap="none" spc="0" normalizeH="0" baseline="0" noProof="0" dirty="0">
                <a:ln w="6350">
                  <a:noFill/>
                </a:ln>
                <a:effectLst/>
                <a:uLnTx/>
                <a:uFillTx/>
                <a:latin typeface="Noto Sans" panose="020B0502040504020204"/>
              </a:rPr>
              <a:t> des Leibes Christi steht </a:t>
            </a:r>
            <a:r>
              <a:rPr kumimoji="0" lang="de-DE" sz="1800" b="0" u="sng" strike="noStrike" kern="0" cap="none" spc="0" normalizeH="0" baseline="0" noProof="0" dirty="0">
                <a:ln w="6350">
                  <a:noFill/>
                </a:ln>
                <a:effectLst/>
                <a:uLnTx/>
                <a:uFillTx/>
                <a:latin typeface="Noto Sans" panose="020B0502040504020204"/>
              </a:rPr>
              <a:t>im Widerspruch zum Willen Gottes</a:t>
            </a:r>
            <a:r>
              <a:rPr kumimoji="0" lang="de-DE" sz="1800" b="0" u="none" strike="noStrike" kern="0" cap="none" spc="0" normalizeH="0" baseline="0" noProof="0" dirty="0">
                <a:ln w="6350">
                  <a:noFill/>
                </a:ln>
                <a:effectLst/>
                <a:uLnTx/>
                <a:uFillTx/>
                <a:latin typeface="Noto Sans" panose="020B0502040504020204"/>
              </a:rPr>
              <a:t>.</a:t>
            </a:r>
          </a:p>
        </p:txBody>
      </p:sp>
    </p:spTree>
    <p:extLst>
      <p:ext uri="{BB962C8B-B14F-4D97-AF65-F5344CB8AC3E}">
        <p14:creationId xmlns:p14="http://schemas.microsoft.com/office/powerpoint/2010/main" val="2744883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539480"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a:rPr>
              <a:t>Papst Franziskus (2013-heute)</a:t>
            </a: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lvl="1" indent="-342900">
              <a:spcBef>
                <a:spcPts val="432"/>
              </a:spcBef>
              <a:buFont typeface="Wingdings" panose="05000000000000000000" pitchFamily="2" charset="2"/>
              <a:buChar char="Ø"/>
              <a:defRPr/>
            </a:pPr>
            <a:r>
              <a:rPr kumimoji="0" lang="de-DE" sz="1800" b="1" u="none" strike="noStrike" kern="0" cap="none" spc="0" normalizeH="0" baseline="0" noProof="0" dirty="0">
                <a:ln w="6350">
                  <a:noFill/>
                </a:ln>
                <a:effectLst/>
                <a:uLnTx/>
                <a:uFillTx/>
                <a:latin typeface="Noto Sans" panose="020B0502040504020204"/>
              </a:rPr>
              <a:t>2013 </a:t>
            </a:r>
            <a:r>
              <a:rPr kumimoji="0" lang="de-DE" sz="1800" b="0" u="none" strike="noStrike" kern="0" cap="none" spc="0" normalizeH="0" baseline="0" noProof="0" dirty="0">
                <a:ln w="6350">
                  <a:noFill/>
                </a:ln>
                <a:effectLst/>
                <a:uLnTx/>
                <a:uFillTx/>
                <a:latin typeface="Noto Sans" panose="020B0502040504020204"/>
              </a:rPr>
              <a:t>„</a:t>
            </a:r>
            <a:r>
              <a:rPr kumimoji="0" lang="de-DE" sz="1800" b="0" u="none" strike="noStrike" kern="0" cap="none" spc="0" normalizeH="0" baseline="0" noProof="0" dirty="0" err="1">
                <a:ln w="6350">
                  <a:noFill/>
                </a:ln>
                <a:effectLst/>
                <a:uLnTx/>
                <a:uFillTx/>
                <a:latin typeface="Noto Sans" panose="020B0502040504020204"/>
              </a:rPr>
              <a:t>From</a:t>
            </a:r>
            <a:r>
              <a:rPr kumimoji="0" lang="de-DE" sz="1800" b="0" u="none" strike="noStrike" kern="0" cap="none" spc="0" normalizeH="0" baseline="0" noProof="0" dirty="0">
                <a:ln w="6350">
                  <a:noFill/>
                </a:ln>
                <a:effectLst/>
                <a:uLnTx/>
                <a:uFillTx/>
                <a:latin typeface="Noto Sans" panose="020B0502040504020204"/>
              </a:rPr>
              <a:t> Conflict </a:t>
            </a:r>
            <a:r>
              <a:rPr kumimoji="0" lang="de-DE" sz="1800" b="0" u="none" strike="noStrike" kern="0" cap="none" spc="0" normalizeH="0" baseline="0" noProof="0" dirty="0" err="1">
                <a:ln w="6350">
                  <a:noFill/>
                </a:ln>
                <a:effectLst/>
                <a:uLnTx/>
                <a:uFillTx/>
                <a:latin typeface="Noto Sans" panose="020B0502040504020204"/>
              </a:rPr>
              <a:t>to</a:t>
            </a:r>
            <a:r>
              <a:rPr kumimoji="0" lang="de-DE" sz="1800" b="0" u="none" strike="noStrike" kern="0" cap="none" spc="0" normalizeH="0" baseline="0" noProof="0" dirty="0">
                <a:ln w="6350">
                  <a:noFill/>
                </a:ln>
                <a:effectLst/>
                <a:uLnTx/>
                <a:uFillTx/>
                <a:latin typeface="Noto Sans" panose="020B0502040504020204"/>
              </a:rPr>
              <a:t> </a:t>
            </a:r>
            <a:r>
              <a:rPr kumimoji="0" lang="de-DE" sz="1800" b="0" u="none" strike="noStrike" kern="0" cap="none" spc="0" normalizeH="0" baseline="0" noProof="0" dirty="0" err="1">
                <a:ln w="6350">
                  <a:noFill/>
                </a:ln>
                <a:effectLst/>
                <a:uLnTx/>
                <a:uFillTx/>
                <a:latin typeface="Noto Sans" panose="020B0502040504020204"/>
              </a:rPr>
              <a:t>Communion</a:t>
            </a:r>
            <a:r>
              <a:rPr kumimoji="0" lang="de-DE" sz="1800" b="0" u="none" strike="noStrike" kern="0" cap="none" spc="0" normalizeH="0" baseline="0" noProof="0" dirty="0">
                <a:ln w="6350">
                  <a:noFill/>
                </a:ln>
                <a:effectLst/>
                <a:uLnTx/>
                <a:uFillTx/>
                <a:latin typeface="Noto Sans"/>
              </a:rPr>
              <a:t>“; die gemeinsamen </a:t>
            </a:r>
            <a:r>
              <a:rPr kumimoji="0" lang="de-DE" sz="1800" b="1" i="1" u="none" strike="noStrike" kern="0" cap="none" spc="0" normalizeH="0" baseline="0" noProof="0" dirty="0">
                <a:ln w="6350">
                  <a:noFill/>
                </a:ln>
                <a:effectLst/>
                <a:uLnTx/>
                <a:uFillTx/>
                <a:latin typeface="Noto Sans"/>
              </a:rPr>
              <a:t>ökumenischen </a:t>
            </a:r>
            <a:r>
              <a:rPr kumimoji="0" lang="de-DE" sz="1800" b="0" u="none" strike="noStrike" kern="0" cap="none" spc="0" normalizeH="0" baseline="0" noProof="0" dirty="0">
                <a:ln w="6350">
                  <a:noFill/>
                </a:ln>
                <a:effectLst/>
                <a:uLnTx/>
                <a:uFillTx/>
                <a:latin typeface="Noto Sans"/>
              </a:rPr>
              <a:t>Imperative:</a:t>
            </a:r>
            <a:endParaRPr lang="de-DE" sz="1800" kern="0" dirty="0">
              <a:ln w="6350">
                <a:noFill/>
              </a:ln>
              <a:latin typeface="Noto Sans" panose="020B0502040504020204"/>
            </a:endParaRPr>
          </a:p>
          <a:p>
            <a:pPr marL="400050" lvl="1" indent="0">
              <a:spcBef>
                <a:spcPts val="432"/>
              </a:spcBef>
              <a:buNone/>
              <a:defRPr/>
            </a:pPr>
            <a:endParaRPr kumimoji="0" lang="de-DE" sz="1800" b="0" u="none" strike="noStrike" kern="0" cap="none" spc="0" normalizeH="0" baseline="0" noProof="0" dirty="0">
              <a:ln w="6350">
                <a:noFill/>
              </a:ln>
              <a:effectLst/>
              <a:uLnTx/>
              <a:uFillTx/>
              <a:latin typeface="Noto Sans" panose="020B0502040504020204"/>
            </a:endParaRP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(1.) Katholiken und Lutheraner sollen immer von der Perspektive der Einheit und nicht von der Perspektive der Spaltung ausgehen, um das zu stärken, was sie gemeinsam haben.</a:t>
            </a: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(3.) Katholiken und Lutheraner sollen sich erneut dazu verpflichten, die </a:t>
            </a:r>
            <a:r>
              <a:rPr lang="de-DE" sz="1800" u="sng" dirty="0">
                <a:effectLst/>
                <a:latin typeface="Noto Sans" panose="020B0502040504020204"/>
                <a:ea typeface="Calibri" panose="020F0502020204030204" pitchFamily="34" charset="0"/>
                <a:cs typeface="Times New Roman" panose="02020603050405020304" pitchFamily="18" charset="0"/>
              </a:rPr>
              <a:t>sichtbare Einheit</a:t>
            </a:r>
            <a:r>
              <a:rPr lang="de-DE" sz="1800" dirty="0">
                <a:effectLst/>
                <a:latin typeface="Noto Sans" panose="020B0502040504020204"/>
                <a:ea typeface="Calibri" panose="020F0502020204030204" pitchFamily="34" charset="0"/>
                <a:cs typeface="Times New Roman" panose="02020603050405020304" pitchFamily="18" charset="0"/>
              </a:rPr>
              <a:t> zu suchen, sie sollen gemeinsam erarbeiten, welche Schritte das bedeutet, und sie sollen immer neu nach diesem Ziel streben.</a:t>
            </a:r>
          </a:p>
          <a:p>
            <a:pPr marL="917575" indent="0" algn="just">
              <a:spcBef>
                <a:spcPts val="432"/>
              </a:spcBef>
              <a:buNone/>
            </a:pPr>
            <a:r>
              <a:rPr lang="de-DE" sz="1800" dirty="0">
                <a:effectLst/>
                <a:latin typeface="Noto Sans" panose="020B0502040504020204"/>
                <a:ea typeface="Calibri" panose="020F0502020204030204" pitchFamily="34" charset="0"/>
                <a:cs typeface="Times New Roman" panose="02020603050405020304" pitchFamily="18" charset="0"/>
              </a:rPr>
              <a:t>(5.) Katholiken und Lutheraner sollen in der Verkündigung und im Dienst an der Welt zusammen Zeugnis für Gottes Gnade ablegen.</a:t>
            </a:r>
          </a:p>
        </p:txBody>
      </p:sp>
    </p:spTree>
    <p:extLst>
      <p:ext uri="{BB962C8B-B14F-4D97-AF65-F5344CB8AC3E}">
        <p14:creationId xmlns:p14="http://schemas.microsoft.com/office/powerpoint/2010/main" val="1488285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395338"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Franziskus (2013-heute)</a:t>
            </a:r>
            <a:r>
              <a:rPr kumimoji="0" lang="de-DE" sz="1800" b="0" u="none" strike="noStrike" kern="0" cap="none" spc="0" normalizeH="0" baseline="0" noProof="0" dirty="0">
                <a:ln w="6350">
                  <a:noFill/>
                </a:ln>
                <a:effectLst/>
                <a:uLnTx/>
                <a:uFillTx/>
                <a:latin typeface="Noto Sans" panose="020B0502040504020204"/>
              </a:rPr>
              <a:t> bei der Generalaudienz vom 25. Juni </a:t>
            </a:r>
            <a:r>
              <a:rPr kumimoji="0" lang="de-DE" sz="1800" b="1" u="none" strike="noStrike" kern="0" cap="none" spc="0" normalizeH="0" baseline="0" noProof="0" dirty="0">
                <a:ln w="6350">
                  <a:noFill/>
                </a:ln>
                <a:effectLst/>
                <a:uLnTx/>
                <a:uFillTx/>
                <a:latin typeface="Noto Sans" panose="020B0502040504020204"/>
              </a:rPr>
              <a:t>2014 </a:t>
            </a:r>
            <a:r>
              <a:rPr kumimoji="0" lang="de-DE" sz="1800" b="0" u="none" strike="noStrike" kern="0" cap="none" spc="0" normalizeH="0" baseline="0" noProof="0" dirty="0">
                <a:ln w="6350">
                  <a:noFill/>
                </a:ln>
                <a:effectLst/>
                <a:uLnTx/>
                <a:uFillTx/>
                <a:latin typeface="Noto Sans" panose="020B0502040504020204"/>
              </a:rPr>
              <a:t>in Rom:</a:t>
            </a: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96938" indent="0" algn="just">
              <a:spcBef>
                <a:spcPts val="432"/>
              </a:spcBef>
              <a:spcAft>
                <a:spcPts val="1200"/>
              </a:spcAft>
              <a:buNone/>
            </a:pPr>
            <a:r>
              <a:rPr lang="de-DE" sz="1800" dirty="0">
                <a:effectLst/>
                <a:latin typeface="Noto Sans" panose="020B0502040504020204"/>
                <a:ea typeface="Calibri" panose="020F0502020204030204" pitchFamily="34" charset="0"/>
                <a:cs typeface="Times New Roman" panose="02020603050405020304" pitchFamily="18" charset="0"/>
              </a:rPr>
              <a:t>Heute wollen wir darüber nachdenken, wie wichtig es für den Christen ist, zu diesem Volk zu gehören. Wir werden über die Zugehörigkeit zur [der röm.-katholischen] Kirche sprechen.</a:t>
            </a:r>
          </a:p>
          <a:p>
            <a:pPr marL="896938" indent="0" algn="just">
              <a:spcBef>
                <a:spcPts val="432"/>
              </a:spcBef>
              <a:spcAft>
                <a:spcPts val="1000"/>
              </a:spcAft>
              <a:buNone/>
            </a:pPr>
            <a:r>
              <a:rPr lang="de-DE" sz="1800" dirty="0">
                <a:effectLst/>
                <a:latin typeface="Noto Sans" panose="020B0502040504020204"/>
                <a:ea typeface="Calibri" panose="020F0502020204030204" pitchFamily="34" charset="0"/>
                <a:cs typeface="Times New Roman" panose="02020603050405020304" pitchFamily="18" charset="0"/>
              </a:rPr>
              <a:t>1. Wir sind nicht isoliert, und wir sind keine individuellen Christen, jeder für sich, nein, unsere christliche Identität ist Zugehörigkeit! </a:t>
            </a:r>
            <a:r>
              <a:rPr lang="de-DE" sz="1800" u="sng" dirty="0">
                <a:effectLst/>
                <a:latin typeface="Noto Sans" panose="020B0502040504020204"/>
                <a:ea typeface="Calibri" panose="020F0502020204030204" pitchFamily="34" charset="0"/>
                <a:cs typeface="Times New Roman" panose="02020603050405020304" pitchFamily="18" charset="0"/>
              </a:rPr>
              <a:t>Wir sind Christen, weil wir zur Kirche gehören</a:t>
            </a:r>
            <a:r>
              <a:rPr lang="de-DE" sz="1800" dirty="0">
                <a:effectLst/>
                <a:latin typeface="Noto Sans" panose="020B0502040504020204"/>
                <a:ea typeface="Calibri" panose="020F0502020204030204" pitchFamily="34" charset="0"/>
                <a:cs typeface="Times New Roman" panose="02020603050405020304" pitchFamily="18" charset="0"/>
              </a:rPr>
              <a:t>. Es ist wie ein Nachname: </a:t>
            </a:r>
            <a:r>
              <a:rPr lang="de-DE" sz="1800" u="sng" dirty="0">
                <a:effectLst/>
                <a:latin typeface="Noto Sans" panose="020B0502040504020204"/>
                <a:ea typeface="Calibri" panose="020F0502020204030204" pitchFamily="34" charset="0"/>
                <a:cs typeface="Times New Roman" panose="02020603050405020304" pitchFamily="18" charset="0"/>
              </a:rPr>
              <a:t>Wenn der Name lautet »Ich bin Christ«, so lautet der Nachname »Ich gehöre zur Kirche«</a:t>
            </a:r>
            <a:r>
              <a:rPr lang="de-DE" sz="1800" dirty="0">
                <a:effectLst/>
                <a:latin typeface="Noto Sans" panose="020B0502040504020204"/>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04989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672464"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Franziskus (2013-heute)</a:t>
            </a:r>
            <a:r>
              <a:rPr kumimoji="0" lang="de-DE" sz="1800" b="0" u="none" strike="noStrike" kern="0" cap="none" spc="0" normalizeH="0" baseline="0" noProof="0" dirty="0">
                <a:ln w="6350">
                  <a:noFill/>
                </a:ln>
                <a:effectLst/>
                <a:uLnTx/>
                <a:uFillTx/>
                <a:latin typeface="Noto Sans" panose="020B0502040504020204"/>
              </a:rPr>
              <a:t> bei der Generalaudienz vom 25. Juni </a:t>
            </a:r>
            <a:r>
              <a:rPr kumimoji="0" lang="de-DE" sz="1800" b="1" u="none" strike="noStrike" kern="0" cap="none" spc="0" normalizeH="0" baseline="0" noProof="0" dirty="0">
                <a:ln w="6350">
                  <a:noFill/>
                </a:ln>
                <a:effectLst/>
                <a:uLnTx/>
                <a:uFillTx/>
                <a:latin typeface="Noto Sans" panose="020B0502040504020204"/>
              </a:rPr>
              <a:t>2014 </a:t>
            </a:r>
            <a:r>
              <a:rPr kumimoji="0" lang="de-DE" sz="1800" b="0" u="none" strike="noStrike" kern="0" cap="none" spc="0" normalizeH="0" baseline="0" noProof="0" dirty="0">
                <a:ln w="6350">
                  <a:noFill/>
                </a:ln>
                <a:effectLst/>
                <a:uLnTx/>
                <a:uFillTx/>
                <a:latin typeface="Noto Sans" panose="020B0502040504020204"/>
              </a:rPr>
              <a:t>in Rom:</a:t>
            </a: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96938" indent="0" algn="just">
              <a:spcBef>
                <a:spcPts val="432"/>
              </a:spcBef>
              <a:spcAft>
                <a:spcPts val="1000"/>
              </a:spcAft>
              <a:buNone/>
            </a:pPr>
            <a:r>
              <a:rPr lang="de-DE" sz="1800" dirty="0">
                <a:effectLst/>
                <a:latin typeface="Noto Sans" panose="020B0502040504020204"/>
                <a:ea typeface="Calibri" panose="020F0502020204030204" pitchFamily="34" charset="0"/>
                <a:cs typeface="Times New Roman" panose="02020603050405020304" pitchFamily="18" charset="0"/>
              </a:rPr>
              <a:t>2. In diesem Sinne geht der Gedanke an erster Stelle, mit Dankbarkeit, an jene, die uns vorausgegangen sind und uns in die Kirche aufgenommen haben. </a:t>
            </a:r>
            <a:r>
              <a:rPr lang="de-DE" sz="1800" u="sng" dirty="0">
                <a:effectLst/>
                <a:latin typeface="Noto Sans" panose="020B0502040504020204"/>
                <a:ea typeface="Calibri" panose="020F0502020204030204" pitchFamily="34" charset="0"/>
                <a:cs typeface="Times New Roman" panose="02020603050405020304" pitchFamily="18" charset="0"/>
              </a:rPr>
              <a:t>Keiner wird Christ aus sich heraus! Ist das klar? Keiner wird Christ aus sich heraus</a:t>
            </a:r>
            <a:r>
              <a:rPr lang="de-DE" sz="1800" dirty="0">
                <a:effectLst/>
                <a:latin typeface="Noto Sans" panose="020B0502040504020204"/>
                <a:ea typeface="Calibri" panose="020F0502020204030204" pitchFamily="34" charset="0"/>
                <a:cs typeface="Times New Roman" panose="02020603050405020304" pitchFamily="18" charset="0"/>
              </a:rPr>
              <a:t>. Christen werden nicht im Labor hergestellt. Der Christ ist Teil eines Volkes, das aus der Ferne kommt. Der Christ gehört einem Volk an, das Kirche heißt, und </a:t>
            </a:r>
            <a:r>
              <a:rPr lang="de-DE" sz="1800" u="sng" dirty="0">
                <a:effectLst/>
                <a:latin typeface="Noto Sans" panose="020B0502040504020204"/>
                <a:ea typeface="Calibri" panose="020F0502020204030204" pitchFamily="34" charset="0"/>
                <a:cs typeface="Times New Roman" panose="02020603050405020304" pitchFamily="18" charset="0"/>
              </a:rPr>
              <a:t>diese Kirche macht ihn zum Christen, am Tag der Taufe</a:t>
            </a:r>
            <a:r>
              <a:rPr lang="de-DE" sz="1800" dirty="0">
                <a:effectLst/>
                <a:latin typeface="Noto Sans" panose="020B0502040504020204"/>
                <a:ea typeface="Calibri" panose="020F0502020204030204" pitchFamily="34" charset="0"/>
                <a:cs typeface="Times New Roman" panose="02020603050405020304" pitchFamily="18" charset="0"/>
              </a:rPr>
              <a:t>, und dann im Laufe der Katechese, und so weiter. …</a:t>
            </a:r>
          </a:p>
          <a:p>
            <a:pPr marL="896938" indent="0" algn="just">
              <a:spcBef>
                <a:spcPts val="432"/>
              </a:spcBef>
              <a:spcAft>
                <a:spcPts val="1000"/>
              </a:spcAft>
              <a:buNone/>
            </a:pPr>
            <a:r>
              <a:rPr lang="de-DE" sz="1800" dirty="0">
                <a:effectLst/>
                <a:latin typeface="Noto Sans" panose="020B0502040504020204"/>
                <a:ea typeface="Calibri" panose="020F0502020204030204" pitchFamily="34" charset="0"/>
                <a:cs typeface="Times New Roman" panose="02020603050405020304" pitchFamily="18" charset="0"/>
              </a:rPr>
              <a:t>3. … Manchmal kommt es vor, das man jemanden sagen hört: »Ich glaube an Gott, ich glaube an Jesus, aber die Kirche interessiert mich nicht…« Wie oft haben wir das gehört? Und das geht nicht. Es gibt Menschen, die behaupten, sie hätten eine persönliche, direkte, unmittelbare </a:t>
            </a:r>
            <a:r>
              <a:rPr lang="de-DE" sz="1800" u="sng" dirty="0">
                <a:effectLst/>
                <a:latin typeface="Noto Sans" panose="020B0502040504020204"/>
                <a:ea typeface="Calibri" panose="020F0502020204030204" pitchFamily="34" charset="0"/>
                <a:cs typeface="Times New Roman" panose="02020603050405020304" pitchFamily="18" charset="0"/>
              </a:rPr>
              <a:t>Beziehung mit Jesus Christus außerhalb der Gemeinschaft und der </a:t>
            </a:r>
            <a:r>
              <a:rPr lang="de-DE" sz="1800" u="sng" dirty="0" err="1">
                <a:effectLst/>
                <a:latin typeface="Noto Sans" panose="020B0502040504020204"/>
                <a:ea typeface="Calibri" panose="020F0502020204030204" pitchFamily="34" charset="0"/>
                <a:cs typeface="Times New Roman" panose="02020603050405020304" pitchFamily="18" charset="0"/>
              </a:rPr>
              <a:t>Mittlerschaft</a:t>
            </a:r>
            <a:r>
              <a:rPr lang="de-DE" sz="1800" u="sng" dirty="0">
                <a:effectLst/>
                <a:latin typeface="Noto Sans" panose="020B0502040504020204"/>
                <a:ea typeface="Calibri" panose="020F0502020204030204" pitchFamily="34" charset="0"/>
                <a:cs typeface="Times New Roman" panose="02020603050405020304" pitchFamily="18" charset="0"/>
              </a:rPr>
              <a:t> der Kirche</a:t>
            </a:r>
            <a:r>
              <a:rPr lang="de-DE" sz="1800" dirty="0">
                <a:effectLst/>
                <a:latin typeface="Noto Sans" panose="020B0502040504020204"/>
                <a:ea typeface="Calibri" panose="020F0502020204030204" pitchFamily="34" charset="0"/>
                <a:cs typeface="Times New Roman" panose="02020603050405020304" pitchFamily="18" charset="0"/>
              </a:rPr>
              <a:t>. </a:t>
            </a:r>
            <a:r>
              <a:rPr lang="de-DE" sz="1800" u="sng" dirty="0">
                <a:effectLst/>
                <a:latin typeface="Noto Sans" panose="020B0502040504020204"/>
                <a:ea typeface="Calibri" panose="020F0502020204030204" pitchFamily="34" charset="0"/>
                <a:cs typeface="Times New Roman" panose="02020603050405020304" pitchFamily="18" charset="0"/>
              </a:rPr>
              <a:t>Das sind gefährliche und schädliche Versuchungen</a:t>
            </a:r>
            <a:r>
              <a:rPr lang="de-DE" sz="1800" dirty="0">
                <a:effectLst/>
                <a:latin typeface="Noto Sans" panose="020B0502040504020204"/>
                <a:ea typeface="Calibri" panose="020F0502020204030204" pitchFamily="34" charset="0"/>
                <a:cs typeface="Times New Roman" panose="02020603050405020304" pitchFamily="18" charset="0"/>
              </a:rPr>
              <a:t>. …</a:t>
            </a: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593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516958"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Papst Franziskus (2013-heute)</a:t>
            </a:r>
            <a:r>
              <a:rPr kumimoji="0" lang="de-DE" sz="1800" b="0" u="none" strike="noStrike" kern="0" cap="none" spc="0" normalizeH="0" baseline="0" noProof="0" dirty="0">
                <a:ln w="6350">
                  <a:noFill/>
                </a:ln>
                <a:effectLst/>
                <a:uLnTx/>
                <a:uFillTx/>
                <a:latin typeface="Noto Sans" panose="020B0502040504020204"/>
              </a:rPr>
              <a:t> bei der Generalaudienz vom 25. Juni </a:t>
            </a:r>
            <a:r>
              <a:rPr kumimoji="0" lang="de-DE" sz="1800" b="1" u="none" strike="noStrike" kern="0" cap="none" spc="0" normalizeH="0" baseline="0" noProof="0" dirty="0">
                <a:ln w="6350">
                  <a:noFill/>
                </a:ln>
                <a:effectLst/>
                <a:uLnTx/>
                <a:uFillTx/>
                <a:latin typeface="Noto Sans" panose="020B0502040504020204"/>
              </a:rPr>
              <a:t>2014 </a:t>
            </a:r>
            <a:r>
              <a:rPr kumimoji="0" lang="de-DE" sz="1800" b="0" u="none" strike="noStrike" kern="0" cap="none" spc="0" normalizeH="0" baseline="0" noProof="0" dirty="0">
                <a:ln w="6350">
                  <a:noFill/>
                </a:ln>
                <a:effectLst/>
                <a:uLnTx/>
                <a:uFillTx/>
                <a:latin typeface="Noto Sans" panose="020B0502040504020204"/>
              </a:rPr>
              <a:t>in Rom:</a:t>
            </a: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00100" lvl="2" indent="0" algn="just">
              <a:spcBef>
                <a:spcPts val="432"/>
              </a:spcBef>
              <a:buNone/>
              <a:defRPr/>
            </a:pPr>
            <a:r>
              <a:rPr lang="de-DE" sz="1800" dirty="0">
                <a:effectLst/>
                <a:latin typeface="Noto Sans" panose="020B0502040504020204"/>
                <a:ea typeface="Calibri" panose="020F0502020204030204" pitchFamily="34" charset="0"/>
                <a:cs typeface="Times New Roman" panose="02020603050405020304" pitchFamily="18" charset="0"/>
              </a:rPr>
              <a:t>Liebe Freunde, bitten wir den Herrn durch die Fürsprache der Jungfrau Maria, Mutter der Kirche, um die Gnade, nie in die Versuchung zu fallen zu denken, ohne die anderen auskommen zu können, </a:t>
            </a:r>
            <a:r>
              <a:rPr lang="de-DE" sz="1800" u="sng" dirty="0">
                <a:effectLst/>
                <a:latin typeface="Noto Sans" panose="020B0502040504020204"/>
                <a:ea typeface="Calibri" panose="020F0502020204030204" pitchFamily="34" charset="0"/>
                <a:cs typeface="Times New Roman" panose="02020603050405020304" pitchFamily="18" charset="0"/>
              </a:rPr>
              <a:t>ohne die Kirche auskommen zu können, uns allein erlösen zu können</a:t>
            </a:r>
            <a:r>
              <a:rPr lang="de-DE" sz="1800" dirty="0">
                <a:effectLst/>
                <a:latin typeface="Noto Sans" panose="020B0502040504020204"/>
                <a:ea typeface="Calibri" panose="020F0502020204030204" pitchFamily="34" charset="0"/>
                <a:cs typeface="Times New Roman" panose="02020603050405020304" pitchFamily="18" charset="0"/>
              </a:rPr>
              <a:t>, … </a:t>
            </a:r>
            <a:r>
              <a:rPr lang="de-DE" sz="1800" u="sng" dirty="0">
                <a:effectLst/>
                <a:latin typeface="Noto Sans" panose="020B0502040504020204"/>
                <a:ea typeface="Calibri" panose="020F0502020204030204" pitchFamily="34" charset="0"/>
                <a:cs typeface="Times New Roman" panose="02020603050405020304" pitchFamily="18" charset="0"/>
              </a:rPr>
              <a:t>man kann Gott nicht außerhalb der Kirche lieben; man kann nicht in Gemeinschaft mit Gott sein, ohne es in der Kirche zu sein</a:t>
            </a:r>
            <a:r>
              <a:rPr lang="de-DE" sz="1800" dirty="0">
                <a:effectLst/>
                <a:latin typeface="Noto Sans" panose="020B0502040504020204"/>
                <a:ea typeface="Calibri" panose="020F0502020204030204" pitchFamily="34" charset="0"/>
                <a:cs typeface="Times New Roman" panose="02020603050405020304" pitchFamily="18" charset="0"/>
              </a:rPr>
              <a:t>, und wir können keine guten Christen sein wenn nicht in Gemeinschaft mit allen, die bestrebt sind, dem Herrn Jesus nachzufolgen, als ein Volk, ein Leib, und das ist die [röm.-kath.] Kirche.</a:t>
            </a: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7962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255700"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Haltung der Adventgemeinde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u="none" strike="noStrike" kern="0" cap="none" spc="0" normalizeH="0" baseline="0" noProof="0" dirty="0">
                <a:ln w="6350">
                  <a:noFill/>
                </a:ln>
                <a:effectLst/>
                <a:uLnTx/>
                <a:uFillTx/>
                <a:latin typeface="Noto Sans" panose="020B0502040504020204"/>
              </a:rPr>
              <a:t>Siehe: </a:t>
            </a:r>
            <a:r>
              <a:rPr lang="de-DE" sz="1800" spc="-15" dirty="0">
                <a:effectLst/>
                <a:latin typeface="Calibri" panose="020F0502020204030204" pitchFamily="34" charset="0"/>
                <a:ea typeface="Calibri" panose="020F0502020204030204" pitchFamily="34" charset="0"/>
              </a:rPr>
              <a:t>Generalkonferenz der Gemeinschaft der Siebenten-Tags-Adventisten (</a:t>
            </a:r>
            <a:r>
              <a:rPr lang="de-DE" sz="1800" spc="-15" dirty="0" err="1">
                <a:effectLst/>
                <a:latin typeface="Calibri" panose="020F0502020204030204" pitchFamily="34" charset="0"/>
                <a:ea typeface="Calibri" panose="020F0502020204030204" pitchFamily="34" charset="0"/>
              </a:rPr>
              <a:t>Hg</a:t>
            </a:r>
            <a:r>
              <a:rPr lang="de-DE" sz="1800" spc="-15" dirty="0">
                <a:effectLst/>
                <a:latin typeface="Calibri" panose="020F0502020204030204" pitchFamily="34" charset="0"/>
                <a:ea typeface="Calibri" panose="020F0502020204030204" pitchFamily="34" charset="0"/>
              </a:rPr>
              <a:t>.).</a:t>
            </a:r>
            <a:r>
              <a:rPr lang="de-DE" sz="1800" i="1" spc="-15" dirty="0">
                <a:effectLst/>
                <a:latin typeface="Calibri" panose="020F0502020204030204" pitchFamily="34" charset="0"/>
                <a:ea typeface="Calibri" panose="020F0502020204030204" pitchFamily="34" charset="0"/>
              </a:rPr>
              <a:t> Erklärungen, Richtlinien und andere Dokumente.</a:t>
            </a:r>
            <a:r>
              <a:rPr lang="de-DE" sz="1800" spc="-15" dirty="0">
                <a:effectLst/>
                <a:latin typeface="Calibri" panose="020F0502020204030204" pitchFamily="34" charset="0"/>
                <a:ea typeface="Calibri" panose="020F0502020204030204" pitchFamily="34" charset="0"/>
              </a:rPr>
              <a:t> Lüneburg: Advent-Verlag, 1998.</a:t>
            </a:r>
            <a:endParaRPr lang="de-DE" sz="1800" dirty="0">
              <a:effectLst/>
              <a:latin typeface="Noto Sans" panose="020B0502040504020204"/>
              <a:ea typeface="Calibri" panose="020F0502020204030204" pitchFamily="34" charset="0"/>
              <a:cs typeface="Times New Roman" panose="02020603050405020304" pitchFamily="18" charset="0"/>
            </a:endParaRPr>
          </a:p>
          <a:p>
            <a:pPr marL="0" indent="0">
              <a:spcBef>
                <a:spcPts val="432"/>
              </a:spcBef>
              <a:spcAft>
                <a:spcPts val="1000"/>
              </a:spcAft>
              <a:buNone/>
            </a:pPr>
            <a:endParaRPr lang="de-DE" sz="500" dirty="0">
              <a:effectLst/>
              <a:latin typeface="Noto Sans" panose="020B0502040504020204"/>
              <a:ea typeface="Calibri" panose="020F0502020204030204" pitchFamily="34" charset="0"/>
              <a:cs typeface="Times New Roman" panose="02020603050405020304" pitchFamily="18" charset="0"/>
            </a:endParaRPr>
          </a:p>
          <a:p>
            <a:pPr marL="717550" indent="-717550">
              <a:spcBef>
                <a:spcPts val="432"/>
              </a:spcBef>
              <a:spcAft>
                <a:spcPts val="1000"/>
              </a:spcAft>
              <a:buNone/>
            </a:pPr>
            <a:r>
              <a:rPr lang="de-DE" sz="1800" dirty="0">
                <a:effectLst/>
                <a:latin typeface="Noto Sans" panose="020B0502040504020204"/>
                <a:ea typeface="Calibri" panose="020F0502020204030204" pitchFamily="34" charset="0"/>
                <a:cs typeface="Times New Roman" panose="02020603050405020304" pitchFamily="18" charset="0"/>
              </a:rPr>
              <a:t>	</a:t>
            </a:r>
            <a:r>
              <a:rPr lang="de-DE" sz="1800"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rPr>
              <a:t> </a:t>
            </a:r>
            <a:r>
              <a:rPr lang="de-DE" sz="1800" dirty="0">
                <a:effectLst/>
                <a:latin typeface="Noto Sans" panose="020B0502040504020204"/>
                <a:ea typeface="Calibri" panose="020F0502020204030204" pitchFamily="34" charset="0"/>
                <a:cs typeface="Times New Roman" panose="02020603050405020304" pitchFamily="18" charset="0"/>
              </a:rPr>
              <a:t>S.127-128 („Beziehungen zu anderen christlichen Kirchen und religiösen Organisationen“)</a:t>
            </a:r>
          </a:p>
          <a:p>
            <a:pPr marL="717550" indent="-717550">
              <a:spcBef>
                <a:spcPts val="432"/>
              </a:spcBef>
              <a:spcAft>
                <a:spcPts val="1000"/>
              </a:spcAft>
              <a:buNone/>
            </a:pPr>
            <a:r>
              <a:rPr lang="de-DE" sz="1800" dirty="0">
                <a:latin typeface="Noto Sans" panose="020B0502040504020204"/>
                <a:ea typeface="Calibri" panose="020F0502020204030204" pitchFamily="34" charset="0"/>
                <a:cs typeface="Times New Roman" panose="02020603050405020304" pitchFamily="18" charset="0"/>
              </a:rPr>
              <a:t>	</a:t>
            </a:r>
            <a:r>
              <a:rPr lang="de-DE" sz="1800" dirty="0">
                <a:latin typeface="Noto Sans" panose="020B0502040504020204"/>
                <a:ea typeface="Calibri" panose="020F0502020204030204" pitchFamily="34" charset="0"/>
                <a:cs typeface="Times New Roman" panose="02020603050405020304" pitchFamily="18" charset="0"/>
                <a:sym typeface="Wingdings" panose="05000000000000000000" pitchFamily="2" charset="2"/>
              </a:rPr>
              <a:t> </a:t>
            </a:r>
            <a:r>
              <a:rPr lang="de-DE" sz="1800" dirty="0">
                <a:effectLst/>
                <a:latin typeface="Noto Sans" panose="020B0502040504020204"/>
                <a:ea typeface="Calibri" panose="020F0502020204030204" pitchFamily="34" charset="0"/>
                <a:cs typeface="Times New Roman" panose="02020603050405020304" pitchFamily="18" charset="0"/>
              </a:rPr>
              <a:t>S.174-185 („STA und die ökumenische Bewegung“)</a:t>
            </a:r>
          </a:p>
          <a:p>
            <a:pPr lvl="2">
              <a:spcBef>
                <a:spcPts val="432"/>
              </a:spcBef>
              <a:spcAft>
                <a:spcPts val="1000"/>
              </a:spcAft>
              <a:buFont typeface="Wingdings" panose="05000000000000000000" pitchFamily="2" charset="2"/>
              <a:buChar char="Ø"/>
            </a:pPr>
            <a:endParaRPr kumimoji="0" lang="de-DE" sz="1800" b="0" i="0" u="none" strike="noStrike" kern="1200" cap="none" spc="0" normalizeH="0" baseline="0" noProof="0" dirty="0">
              <a:ln>
                <a:noFill/>
              </a:ln>
              <a:uLnTx/>
              <a:uFillTx/>
              <a:latin typeface="Noto Sans" panose="020B0502040504020204"/>
              <a:ea typeface="Calibri" panose="020F0502020204030204" pitchFamily="34" charset="0"/>
              <a:cs typeface="Times New Roman" panose="02020603050405020304" pitchFamily="18" charset="0"/>
            </a:endParaRPr>
          </a:p>
          <a:p>
            <a:pPr lvl="2">
              <a:spcBef>
                <a:spcPts val="432"/>
              </a:spcBef>
              <a:spcAft>
                <a:spcPts val="1000"/>
              </a:spcAft>
              <a:buFont typeface="Wingdings" panose="05000000000000000000" pitchFamily="2" charset="2"/>
              <a:buChar char="Ø"/>
            </a:pPr>
            <a:r>
              <a:rPr lang="de-DE" sz="1800" dirty="0">
                <a:effectLst/>
                <a:latin typeface="Noto Sans" panose="020B0502040504020204"/>
                <a:ea typeface="Calibri" panose="020F0502020204030204" pitchFamily="34" charset="0"/>
                <a:cs typeface="Times New Roman" panose="02020603050405020304" pitchFamily="18" charset="0"/>
              </a:rPr>
              <a:t>Als STA haben wir einen einzigartigen Auftrag, die Verkündigung der Dreiengelsbotschaft, die sich auch an die anderen Kirchen richtet</a:t>
            </a:r>
          </a:p>
          <a:p>
            <a:pPr lvl="2">
              <a:spcBef>
                <a:spcPts val="432"/>
              </a:spcBef>
              <a:spcAft>
                <a:spcPts val="1000"/>
              </a:spcAft>
              <a:buFont typeface="Wingdings" panose="05000000000000000000" pitchFamily="2" charset="2"/>
              <a:buChar char="Ø"/>
            </a:pPr>
            <a:r>
              <a:rPr kumimoji="0" lang="de-DE" sz="1800" b="0" i="0" u="none" strike="noStrike" kern="1200" cap="none" spc="0" normalizeH="0" baseline="0" noProof="0" dirty="0">
                <a:ln>
                  <a:noFill/>
                </a:ln>
                <a:uLnTx/>
                <a:uFillTx/>
                <a:latin typeface="Noto Sans" panose="020B0502040504020204"/>
                <a:ea typeface="Calibri" panose="020F0502020204030204" pitchFamily="34" charset="0"/>
                <a:cs typeface="Times New Roman" panose="02020603050405020304" pitchFamily="18" charset="0"/>
              </a:rPr>
              <a:t>JA zu Gesprächen und Transparenz nach außen; NEIN zu Aufteilung der Weltmission und Kollaboration mit (babylonischen) Irrlehren</a:t>
            </a: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9637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Haltung der Adventgemeinde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Ellen White über Kontakte zu anderen Kirchen</a:t>
            </a:r>
            <a:endParaRPr kumimoji="0" lang="de-DE" sz="1800" b="0" u="none" strike="noStrike" kern="0" cap="none" spc="0" normalizeH="0" baseline="0" noProof="0" dirty="0">
              <a:ln w="6350">
                <a:noFill/>
              </a:ln>
              <a:effectLst/>
              <a:uLnTx/>
              <a:uFillTx/>
              <a:latin typeface="Noto Sans" panose="020B0502040504020204"/>
            </a:endParaRP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00100" lvl="2" indent="0" algn="just">
              <a:spcBef>
                <a:spcPts val="432"/>
              </a:spcBef>
              <a:buNone/>
              <a:defRPr/>
            </a:pPr>
            <a:r>
              <a:rPr lang="de-DE" sz="1800" b="1" dirty="0">
                <a:effectLst/>
                <a:latin typeface="Noto Sans" panose="020B0502040504020204"/>
                <a:ea typeface="Calibri" panose="020F0502020204030204" pitchFamily="34" charset="0"/>
                <a:cs typeface="Times New Roman" panose="02020603050405020304" pitchFamily="18" charset="0"/>
              </a:rPr>
              <a:t>FS 116</a:t>
            </a:r>
          </a:p>
          <a:p>
            <a:pPr marL="800100" lvl="2" indent="0" algn="just">
              <a:spcBef>
                <a:spcPts val="432"/>
              </a:spcBef>
              <a:buNone/>
              <a:defRPr/>
            </a:pPr>
            <a:r>
              <a:rPr lang="de-DE" sz="1800" dirty="0">
                <a:effectLst/>
                <a:latin typeface="Noto Sans" panose="020B0502040504020204"/>
                <a:ea typeface="Calibri" panose="020F0502020204030204" pitchFamily="34" charset="0"/>
                <a:cs typeface="Times New Roman" panose="02020603050405020304" pitchFamily="18" charset="0"/>
              </a:rPr>
              <a:t>Es wurde mir die Notwendigkeit gezeigt, dass diejenigen, die glauben, dass wir die letzte Gnadenbotschaft haben, von denjenigen getrennt sind, die täglich neue Irrtümer in sich aufnehmen. Ich sah, dass weder jung noch alt ihren Versammlungen beiwohnen sollten; denn es ist Unrecht, sie zu ermutigen, während sie Irrtum lehren, der ein tödliches Gift für die Seele ist, und solche Lehren </a:t>
            </a:r>
            <a:r>
              <a:rPr lang="de-DE" sz="1800" dirty="0" err="1">
                <a:effectLst/>
                <a:latin typeface="Noto Sans" panose="020B0502040504020204"/>
                <a:ea typeface="Calibri" panose="020F0502020204030204" pitchFamily="34" charset="0"/>
                <a:cs typeface="Times New Roman" panose="02020603050405020304" pitchFamily="18" charset="0"/>
              </a:rPr>
              <a:t>lehren</a:t>
            </a:r>
            <a:r>
              <a:rPr lang="de-DE" sz="1800" dirty="0">
                <a:effectLst/>
                <a:latin typeface="Noto Sans" panose="020B0502040504020204"/>
                <a:ea typeface="Calibri" panose="020F0502020204030204" pitchFamily="34" charset="0"/>
                <a:cs typeface="Times New Roman" panose="02020603050405020304" pitchFamily="18" charset="0"/>
              </a:rPr>
              <a:t>, die nichts als Menschengebote sind. Der Einfluss solcher Versammlungen ist nicht gut. Wenn Gott uns von solcher Finsternis und solchen Irrtümern freigemacht hat, sollten wir feststehen in der Freiheit, womit er uns frei gemacht hat, und uns der Wahrheit freuen. </a:t>
            </a:r>
            <a:r>
              <a:rPr lang="de-DE" sz="1800" u="sng" dirty="0">
                <a:effectLst/>
                <a:latin typeface="Noto Sans" panose="020B0502040504020204"/>
                <a:ea typeface="Calibri" panose="020F0502020204030204" pitchFamily="34" charset="0"/>
                <a:cs typeface="Times New Roman" panose="02020603050405020304" pitchFamily="18" charset="0"/>
              </a:rPr>
              <a:t>Es missfällt Gott, wenn wir hingehen und Irrtümern lauschen, ohne dass wir verpflichtet sind, zu gehen</a:t>
            </a:r>
            <a:r>
              <a:rPr lang="de-DE" sz="1800" dirty="0">
                <a:effectLst/>
                <a:latin typeface="Noto Sans" panose="020B0502040504020204"/>
                <a:ea typeface="Calibri" panose="020F0502020204030204" pitchFamily="34" charset="0"/>
                <a:cs typeface="Times New Roman" panose="02020603050405020304" pitchFamily="18" charset="0"/>
              </a:rPr>
              <a:t> …</a:t>
            </a:r>
          </a:p>
          <a:p>
            <a:pPr marL="800100" lvl="2" indent="0" algn="just">
              <a:spcBef>
                <a:spcPts val="432"/>
              </a:spcBef>
              <a:buNone/>
              <a:defRPr/>
            </a:pPr>
            <a:endParaRPr lang="de-DE" sz="500" dirty="0">
              <a:latin typeface="Noto Sans" panose="020B0502040504020204"/>
              <a:ea typeface="Calibri" panose="020F0502020204030204" pitchFamily="34" charset="0"/>
              <a:cs typeface="Times New Roman" panose="02020603050405020304" pitchFamily="18" charset="0"/>
            </a:endParaRPr>
          </a:p>
          <a:p>
            <a:pPr marL="806450" lvl="1" indent="0" algn="just">
              <a:spcBef>
                <a:spcPts val="432"/>
              </a:spcBef>
              <a:buNone/>
              <a:defRPr/>
            </a:pPr>
            <a:r>
              <a:rPr lang="de-DE" sz="1800" i="1"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rPr>
              <a:t> Nicht hingehen, um von ihnen zu lernen</a:t>
            </a:r>
            <a:endParaRPr lang="de-DE" sz="1800" i="1" dirty="0">
              <a:effectLst/>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3896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Haltung der Adventgemeinde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Ellen White über Kontakte zu anderen Kirchen</a:t>
            </a:r>
            <a:endParaRPr kumimoji="0" lang="de-DE" sz="1800" b="0" u="none" strike="noStrike" kern="0" cap="none" spc="0" normalizeH="0" baseline="0" noProof="0" dirty="0">
              <a:ln w="6350">
                <a:noFill/>
              </a:ln>
              <a:effectLst/>
              <a:uLnTx/>
              <a:uFillTx/>
              <a:latin typeface="Noto Sans" panose="020B0502040504020204"/>
            </a:endParaRP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00100" lvl="2" indent="0" algn="just">
              <a:spcBef>
                <a:spcPts val="432"/>
              </a:spcBef>
              <a:buNone/>
              <a:defRPr/>
            </a:pPr>
            <a:r>
              <a:rPr lang="de-DE" sz="1800" b="1" dirty="0">
                <a:effectLst/>
                <a:latin typeface="Noto Sans" panose="020B0502040504020204"/>
                <a:ea typeface="Calibri" panose="020F0502020204030204" pitchFamily="34" charset="0"/>
                <a:cs typeface="Times New Roman" panose="02020603050405020304" pitchFamily="18" charset="0"/>
              </a:rPr>
              <a:t>6T 74-75</a:t>
            </a:r>
          </a:p>
          <a:p>
            <a:pPr marL="800100" lvl="2" indent="0" algn="just">
              <a:spcBef>
                <a:spcPts val="432"/>
              </a:spcBef>
              <a:buNone/>
              <a:defRPr/>
            </a:pPr>
            <a:r>
              <a:rPr lang="de-DE" sz="1800" dirty="0">
                <a:effectLst/>
                <a:latin typeface="Noto Sans" panose="020B0502040504020204"/>
                <a:ea typeface="Calibri" panose="020F0502020204030204" pitchFamily="34" charset="0"/>
                <a:cs typeface="Times New Roman" panose="02020603050405020304" pitchFamily="18" charset="0"/>
              </a:rPr>
              <a:t>Lasst manche der Arbeiter religiöse Versammlungen in anderen Kirchen besuchen und, sofern sich die Gelegenheit bietet, daran teilnehmen. Als Jesus erst zwölf Jahre alt war, ging er in die Tempelschule der Priester und Rabbis und stellte Fragen. … Jesus stellte Fragen als ein Lernender, doch seine Fragen boten neuen Stoff, über den die Priester nachdenken konnten. Ähnliche Arbeit kann heute getan werden. Umsichtige junge Männer sollten ermutigt werden, die Versammlungen der YMCA (dt.: CVJM) zu besuchen, </a:t>
            </a:r>
            <a:r>
              <a:rPr lang="de-DE" sz="1800" u="sng" dirty="0">
                <a:effectLst/>
                <a:latin typeface="Noto Sans" panose="020B0502040504020204"/>
                <a:ea typeface="Calibri" panose="020F0502020204030204" pitchFamily="34" charset="0"/>
                <a:cs typeface="Times New Roman" panose="02020603050405020304" pitchFamily="18" charset="0"/>
              </a:rPr>
              <a:t>nicht zum Streitgespräch, sondern um mit ihnen die Bibel zu studieren und hilfreiche Fragen zu stellen</a:t>
            </a:r>
            <a:r>
              <a:rPr lang="de-DE" sz="1800" dirty="0">
                <a:effectLst/>
                <a:latin typeface="Noto Sans" panose="020B0502040504020204"/>
                <a:ea typeface="Calibri" panose="020F0502020204030204" pitchFamily="34" charset="0"/>
                <a:cs typeface="Times New Roman" panose="02020603050405020304" pitchFamily="18" charset="0"/>
              </a:rPr>
              <a:t>.</a:t>
            </a:r>
          </a:p>
          <a:p>
            <a:pPr marL="400050" lvl="1" indent="0" algn="just">
              <a:spcBef>
                <a:spcPts val="432"/>
              </a:spcBef>
              <a:buNone/>
              <a:defRPr/>
            </a:pPr>
            <a:endParaRPr lang="de-DE" sz="1800"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endParaRPr>
          </a:p>
          <a:p>
            <a:pPr marL="806450" lvl="1" indent="0" algn="just">
              <a:spcBef>
                <a:spcPts val="432"/>
              </a:spcBef>
              <a:buNone/>
              <a:defRPr/>
            </a:pPr>
            <a:r>
              <a:rPr lang="de-DE" sz="1800" i="1"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rPr>
              <a:t> Zu missionarischen Zwecken sind Kontakte wertvoll</a:t>
            </a:r>
            <a:endParaRPr lang="de-DE" sz="1800" i="1" dirty="0">
              <a:effectLst/>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4634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Haltung der Adventgemeinde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00050" lvl="1" indent="0">
              <a:spcBef>
                <a:spcPts val="432"/>
              </a:spcBef>
              <a:buNone/>
              <a:defRPr/>
            </a:pPr>
            <a:r>
              <a:rPr kumimoji="0" lang="de-DE" sz="1800" b="1" u="none" strike="noStrike" kern="0" cap="none" spc="0" normalizeH="0" baseline="0" noProof="0" dirty="0">
                <a:ln w="6350">
                  <a:noFill/>
                </a:ln>
                <a:effectLst/>
                <a:uLnTx/>
                <a:uFillTx/>
                <a:latin typeface="Noto Sans" panose="020B0502040504020204"/>
              </a:rPr>
              <a:t>Ellen White über Kontakte zu anderen Kirchen</a:t>
            </a:r>
            <a:endParaRPr kumimoji="0" lang="de-DE" sz="1800" b="0" u="none" strike="noStrike" kern="0" cap="none" spc="0" normalizeH="0" baseline="0" noProof="0" dirty="0">
              <a:ln w="6350">
                <a:noFill/>
              </a:ln>
              <a:effectLst/>
              <a:uLnTx/>
              <a:uFillTx/>
              <a:latin typeface="Noto Sans" panose="020B0502040504020204"/>
            </a:endParaRPr>
          </a:p>
          <a:p>
            <a:pPr marL="800100" lvl="2" indent="0" algn="just">
              <a:spcBef>
                <a:spcPts val="432"/>
              </a:spcBef>
              <a:buNone/>
              <a:defRPr/>
            </a:pPr>
            <a:endParaRPr kumimoji="0" lang="de-DE" sz="1800" b="0" i="0" u="none" strike="noStrike" kern="1200" cap="none" spc="0" normalizeH="0" baseline="0" noProof="0" dirty="0">
              <a:ln>
                <a:noFill/>
              </a:ln>
              <a:effectLst/>
              <a:uLnTx/>
              <a:uFillTx/>
              <a:latin typeface="Noto Sans" panose="020B0502040504020204"/>
              <a:ea typeface="Calibri" panose="020F0502020204030204" pitchFamily="34" charset="0"/>
              <a:cs typeface="Times New Roman" panose="02020603050405020304" pitchFamily="18" charset="0"/>
            </a:endParaRPr>
          </a:p>
          <a:p>
            <a:pPr marL="800100" lvl="2" indent="0" algn="just">
              <a:spcBef>
                <a:spcPts val="432"/>
              </a:spcBef>
              <a:buNone/>
              <a:defRPr/>
            </a:pPr>
            <a:r>
              <a:rPr lang="de-DE" sz="1800" b="1" dirty="0">
                <a:effectLst/>
                <a:latin typeface="Noto Sans" panose="020B0502040504020204"/>
                <a:ea typeface="Calibri" panose="020F0502020204030204" pitchFamily="34" charset="0"/>
                <a:cs typeface="Times New Roman" panose="02020603050405020304" pitchFamily="18" charset="0"/>
              </a:rPr>
              <a:t>6T 78</a:t>
            </a:r>
          </a:p>
          <a:p>
            <a:pPr marL="800100" lvl="2" indent="0" algn="just">
              <a:spcBef>
                <a:spcPts val="432"/>
              </a:spcBef>
              <a:buNone/>
              <a:defRPr/>
            </a:pPr>
            <a:r>
              <a:rPr lang="de-DE" sz="1800" dirty="0">
                <a:effectLst/>
                <a:latin typeface="Noto Sans" panose="020B0502040504020204"/>
                <a:ea typeface="Calibri" panose="020F0502020204030204" pitchFamily="34" charset="0"/>
                <a:cs typeface="Times New Roman" panose="02020603050405020304" pitchFamily="18" charset="0"/>
              </a:rPr>
              <a:t>Wir haben eine </a:t>
            </a:r>
            <a:r>
              <a:rPr lang="de-DE" sz="1800" u="sng" dirty="0">
                <a:effectLst/>
                <a:latin typeface="Noto Sans" panose="020B0502040504020204"/>
                <a:ea typeface="Calibri" panose="020F0502020204030204" pitchFamily="34" charset="0"/>
                <a:cs typeface="Times New Roman" panose="02020603050405020304" pitchFamily="18" charset="0"/>
              </a:rPr>
              <a:t>Arbeit</a:t>
            </a:r>
            <a:r>
              <a:rPr lang="de-DE" sz="1800" dirty="0">
                <a:effectLst/>
                <a:latin typeface="Noto Sans" panose="020B0502040504020204"/>
                <a:ea typeface="Calibri" panose="020F0502020204030204" pitchFamily="34" charset="0"/>
                <a:cs typeface="Times New Roman" panose="02020603050405020304" pitchFamily="18" charset="0"/>
              </a:rPr>
              <a:t> zu tun </a:t>
            </a:r>
            <a:r>
              <a:rPr lang="de-DE" sz="1800" u="sng" dirty="0">
                <a:effectLst/>
                <a:latin typeface="Noto Sans" panose="020B0502040504020204"/>
                <a:ea typeface="Calibri" panose="020F0502020204030204" pitchFamily="34" charset="0"/>
                <a:cs typeface="Times New Roman" panose="02020603050405020304" pitchFamily="18" charset="0"/>
              </a:rPr>
              <a:t>für die Prediger anderer Kirchen</a:t>
            </a:r>
            <a:r>
              <a:rPr lang="de-DE" sz="1800" dirty="0">
                <a:effectLst/>
                <a:latin typeface="Noto Sans" panose="020B0502040504020204"/>
                <a:ea typeface="Calibri" panose="020F0502020204030204" pitchFamily="34" charset="0"/>
                <a:cs typeface="Times New Roman" panose="02020603050405020304" pitchFamily="18" charset="0"/>
              </a:rPr>
              <a:t>. Gott möchte, dass sie gerettet werden. Sie können, ebenso wie wir, Unsterblichkeit allein durch Glaube und Gehorsam erlangen. </a:t>
            </a:r>
            <a:r>
              <a:rPr lang="de-DE" sz="1800" u="sng" dirty="0">
                <a:effectLst/>
                <a:latin typeface="Noto Sans" panose="020B0502040504020204"/>
                <a:ea typeface="Calibri" panose="020F0502020204030204" pitchFamily="34" charset="0"/>
                <a:cs typeface="Times New Roman" panose="02020603050405020304" pitchFamily="18" charset="0"/>
              </a:rPr>
              <a:t>Wir müssen ernsthaft für sie arbeiten</a:t>
            </a:r>
            <a:r>
              <a:rPr lang="de-DE" sz="1800" dirty="0">
                <a:effectLst/>
                <a:latin typeface="Noto Sans" panose="020B0502040504020204"/>
                <a:ea typeface="Calibri" panose="020F0502020204030204" pitchFamily="34" charset="0"/>
                <a:cs typeface="Times New Roman" panose="02020603050405020304" pitchFamily="18" charset="0"/>
              </a:rPr>
              <a:t>, damit sie das erreichen. </a:t>
            </a:r>
            <a:r>
              <a:rPr lang="de-DE" sz="1800" u="sng" dirty="0">
                <a:effectLst/>
                <a:latin typeface="Noto Sans" panose="020B0502040504020204"/>
                <a:ea typeface="Calibri" panose="020F0502020204030204" pitchFamily="34" charset="0"/>
                <a:cs typeface="Times New Roman" panose="02020603050405020304" pitchFamily="18" charset="0"/>
              </a:rPr>
              <a:t>Gott möchte, dass sie teilhaben an dem besonderen Werk für diese Zeit</a:t>
            </a:r>
            <a:r>
              <a:rPr lang="de-DE" sz="1800" dirty="0">
                <a:effectLst/>
                <a:latin typeface="Noto Sans" panose="020B0502040504020204"/>
                <a:ea typeface="Calibri" panose="020F0502020204030204" pitchFamily="34" charset="0"/>
                <a:cs typeface="Times New Roman" panose="02020603050405020304" pitchFamily="18" charset="0"/>
              </a:rPr>
              <a:t>. Er möchte, dass sie zu denen gehören, die Gottes Haushalt ihre Speise zur rechten Zeit geben. Warum sollten sie nicht in diesem Werk tätig sein? </a:t>
            </a:r>
            <a:r>
              <a:rPr lang="de-DE" sz="1800" u="sng" dirty="0">
                <a:effectLst/>
                <a:latin typeface="Noto Sans" panose="020B0502040504020204"/>
                <a:ea typeface="Calibri" panose="020F0502020204030204" pitchFamily="34" charset="0"/>
                <a:cs typeface="Times New Roman" panose="02020603050405020304" pitchFamily="18" charset="0"/>
              </a:rPr>
              <a:t>Unsere Prediger sollten sich bemühen, Kontakte zu den Predigern anderer Glaubensgemeinschaften zu pflegen</a:t>
            </a:r>
            <a:r>
              <a:rPr lang="de-DE" sz="1800" dirty="0">
                <a:effectLst/>
                <a:latin typeface="Noto Sans" panose="020B0502040504020204"/>
                <a:ea typeface="Calibri" panose="020F0502020204030204" pitchFamily="34" charset="0"/>
                <a:cs typeface="Times New Roman" panose="02020603050405020304" pitchFamily="18" charset="0"/>
              </a:rPr>
              <a:t>. Betet für und mit diesen Männern, für die Christus Fürsprache einlegt. Sie haben eine große Verantwortung. Als Botschafter Christi sollten wir ein tiefes, ernstes Interesse an diesen </a:t>
            </a:r>
            <a:r>
              <a:rPr lang="de-DE" sz="1800" u="sng" dirty="0">
                <a:effectLst/>
                <a:latin typeface="Noto Sans" panose="020B0502040504020204"/>
                <a:ea typeface="Calibri" panose="020F0502020204030204" pitchFamily="34" charset="0"/>
                <a:cs typeface="Times New Roman" panose="02020603050405020304" pitchFamily="18" charset="0"/>
              </a:rPr>
              <a:t>Hirten der Herde</a:t>
            </a:r>
            <a:r>
              <a:rPr lang="de-DE" sz="1800" dirty="0">
                <a:effectLst/>
                <a:latin typeface="Noto Sans" panose="020B0502040504020204"/>
                <a:ea typeface="Calibri" panose="020F0502020204030204" pitchFamily="34" charset="0"/>
                <a:cs typeface="Times New Roman" panose="02020603050405020304" pitchFamily="18" charset="0"/>
              </a:rPr>
              <a:t> bekunden.</a:t>
            </a:r>
          </a:p>
          <a:p>
            <a:pPr marL="400050" lvl="1" indent="0" algn="just">
              <a:spcBef>
                <a:spcPts val="432"/>
              </a:spcBef>
              <a:buNone/>
              <a:defRPr/>
            </a:pPr>
            <a:endParaRPr lang="de-DE" sz="100"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endParaRPr>
          </a:p>
          <a:p>
            <a:pPr marL="806450" lvl="1" indent="0" algn="just">
              <a:spcBef>
                <a:spcPts val="432"/>
              </a:spcBef>
              <a:buNone/>
              <a:defRPr/>
            </a:pPr>
            <a:r>
              <a:rPr lang="de-DE" sz="1800" i="1" dirty="0">
                <a:effectLst/>
                <a:latin typeface="Noto Sans" panose="020B0502040504020204"/>
                <a:ea typeface="Calibri" panose="020F0502020204030204" pitchFamily="34" charset="0"/>
                <a:cs typeface="Times New Roman" panose="02020603050405020304" pitchFamily="18" charset="0"/>
                <a:sym typeface="Wingdings" panose="05000000000000000000" pitchFamily="2" charset="2"/>
              </a:rPr>
              <a:t> Auch zu anderen Pastoren sind Kontakte wichtig</a:t>
            </a:r>
            <a:endParaRPr lang="de-DE" sz="1800" i="1" dirty="0">
              <a:effectLst/>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2460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3600" b="1" dirty="0">
                <a:latin typeface="Noto Sans" panose="020B0502040504020204" pitchFamily="34" charset="0"/>
                <a:ea typeface="Noto Sans" panose="020B0502040504020204" pitchFamily="34" charset="0"/>
                <a:cs typeface="Noto Sans" panose="020B0502040504020204" pitchFamily="34" charset="0"/>
              </a:rPr>
              <a:t>NACHWORT – </a:t>
            </a:r>
            <a:br>
              <a:rPr lang="de-DE" sz="3600" b="1" dirty="0">
                <a:latin typeface="Noto Sans" panose="020B0502040504020204" pitchFamily="34" charset="0"/>
                <a:ea typeface="Noto Sans" panose="020B0502040504020204" pitchFamily="34" charset="0"/>
                <a:cs typeface="Noto Sans" panose="020B0502040504020204" pitchFamily="34" charset="0"/>
              </a:rPr>
            </a:br>
            <a:r>
              <a:rPr lang="de-DE" sz="3600" b="1" dirty="0">
                <a:latin typeface="Noto Sans" panose="020B0502040504020204" pitchFamily="34" charset="0"/>
                <a:ea typeface="Noto Sans" panose="020B0502040504020204" pitchFamily="34" charset="0"/>
                <a:cs typeface="Noto Sans" panose="020B0502040504020204" pitchFamily="34" charset="0"/>
              </a:rPr>
              <a:t>ADVENTISTEN UND BABYLON</a:t>
            </a: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endParaRPr lang="de-DE" dirty="0"/>
          </a:p>
        </p:txBody>
      </p:sp>
    </p:spTree>
    <p:extLst>
      <p:ext uri="{BB962C8B-B14F-4D97-AF65-F5344CB8AC3E}">
        <p14:creationId xmlns:p14="http://schemas.microsoft.com/office/powerpoint/2010/main" val="96902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157655" y="1628800"/>
            <a:ext cx="10734065" cy="4781631"/>
          </a:xfrm>
          <a:prstGeom prst="rect">
            <a:avLst/>
          </a:prstGeom>
        </p:spPr>
        <p:txBody>
          <a:bodyPr/>
          <a:lstStyle/>
          <a:p>
            <a:pPr marL="0" indent="0">
              <a:buNone/>
            </a:pPr>
            <a:r>
              <a:rPr lang="de-DE" sz="2400" b="1" dirty="0"/>
              <a:t>Ökumenischer Rat der Kirchen (ÖRK)</a:t>
            </a:r>
          </a:p>
          <a:p>
            <a:pPr marL="0" indent="0">
              <a:buNone/>
            </a:pPr>
            <a:endParaRPr lang="de-DE" sz="1800" b="1" dirty="0"/>
          </a:p>
          <a:p>
            <a:pPr marL="496888" indent="-360363"/>
            <a:r>
              <a:rPr lang="de-DE" sz="1800" dirty="0"/>
              <a:t>Gegründet 1948, als Folge der Weltmissionskonferenz</a:t>
            </a:r>
          </a:p>
          <a:p>
            <a:pPr marL="496888" indent="-360363"/>
            <a:r>
              <a:rPr lang="de-DE" sz="1800" dirty="0"/>
              <a:t>Zentrales Organ der Ökumenischen Bewegung</a:t>
            </a:r>
          </a:p>
          <a:p>
            <a:pPr marL="496888" indent="-360363"/>
            <a:r>
              <a:rPr lang="de-DE" sz="1800" dirty="0"/>
              <a:t>Zusammenschluss von knapp 350 Mitgliedskirchen in über 120 Ländern</a:t>
            </a:r>
          </a:p>
          <a:p>
            <a:pPr marL="496888" indent="-360363"/>
            <a:r>
              <a:rPr lang="de-DE" sz="1800" dirty="0"/>
              <a:t>Mitglieder:</a:t>
            </a:r>
          </a:p>
          <a:p>
            <a:pPr marL="1296988" lvl="2" indent="-360363">
              <a:buFont typeface="Wingdings" panose="05000000000000000000" pitchFamily="2" charset="2"/>
              <a:buChar char="Ø"/>
            </a:pPr>
            <a:r>
              <a:rPr lang="de-DE" sz="1800" dirty="0"/>
              <a:t>Protestantische Kirchen (Lutheraner, Calvinisten, Methodisten, Baptisten)</a:t>
            </a:r>
          </a:p>
          <a:p>
            <a:pPr marL="1296988" lvl="2" indent="-360363">
              <a:buFont typeface="Wingdings" panose="05000000000000000000" pitchFamily="2" charset="2"/>
              <a:buChar char="Ø"/>
            </a:pPr>
            <a:r>
              <a:rPr lang="de-DE" sz="1800" dirty="0"/>
              <a:t>Anglikanische Kirche</a:t>
            </a:r>
          </a:p>
          <a:p>
            <a:pPr marL="1296988" lvl="2" indent="-360363">
              <a:buFont typeface="Wingdings" panose="05000000000000000000" pitchFamily="2" charset="2"/>
              <a:buChar char="Ø"/>
            </a:pPr>
            <a:r>
              <a:rPr lang="de-DE" sz="1800" dirty="0"/>
              <a:t>Altkatholische, orthodoxe und altorientalische</a:t>
            </a:r>
          </a:p>
          <a:p>
            <a:pPr marL="1296988" lvl="2" indent="-360363">
              <a:buFont typeface="Wingdings" panose="05000000000000000000" pitchFamily="2" charset="2"/>
              <a:buChar char="Ø"/>
            </a:pPr>
            <a:r>
              <a:rPr lang="de-DE" sz="1800" dirty="0"/>
              <a:t>Die ACK in Deutschland</a:t>
            </a:r>
          </a:p>
          <a:p>
            <a:pPr marL="136525" indent="0">
              <a:buNone/>
            </a:pPr>
            <a:endParaRPr lang="de-DE" sz="1800" dirty="0"/>
          </a:p>
          <a:p>
            <a:pPr marL="446088" indent="-309563"/>
            <a:r>
              <a:rPr lang="de-DE" sz="1800" dirty="0"/>
              <a:t>Nicht Mitglied sind:</a:t>
            </a:r>
          </a:p>
          <a:p>
            <a:pPr marL="1296988" lvl="2" indent="-360363">
              <a:buFont typeface="Wingdings" panose="05000000000000000000" pitchFamily="2" charset="2"/>
              <a:buChar char="Ø"/>
            </a:pPr>
            <a:r>
              <a:rPr lang="de-DE" sz="1800" dirty="0"/>
              <a:t>Kleinere evangelikale Kirchen, die meisten Kirchen der Pfingstbewegung</a:t>
            </a:r>
          </a:p>
          <a:p>
            <a:pPr marL="1296988" lvl="2" indent="-360363">
              <a:buFont typeface="Wingdings" panose="05000000000000000000" pitchFamily="2" charset="2"/>
              <a:buChar char="Ø"/>
            </a:pPr>
            <a:r>
              <a:rPr lang="de-DE" sz="1800" dirty="0"/>
              <a:t>Die Römisch-Katholische Kirche (anderes Kirchen- und Selbstverständnis)</a:t>
            </a:r>
          </a:p>
          <a:p>
            <a:pPr marL="1296988" lvl="2" indent="-360363">
              <a:buFont typeface="Wingdings" panose="05000000000000000000" pitchFamily="2" charset="2"/>
              <a:buChar char="Ø"/>
            </a:pPr>
            <a:r>
              <a:rPr lang="de-DE" sz="1800" dirty="0"/>
              <a:t>Die Kirche der STA (Beobachterstatus: Teilnahme an Sitzungen und Konferenzen)</a:t>
            </a:r>
          </a:p>
        </p:txBody>
      </p:sp>
    </p:spTree>
    <p:extLst>
      <p:ext uri="{BB962C8B-B14F-4D97-AF65-F5344CB8AC3E}">
        <p14:creationId xmlns:p14="http://schemas.microsoft.com/office/powerpoint/2010/main" val="4111443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Nachwort – Adventisten und Babylon</a:t>
            </a: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000" b="1" dirty="0">
                <a:latin typeface="Noto Sans" panose="020B0502040504020204"/>
              </a:rPr>
              <a:t>Kann die Kirche der STA (auch) Babylon sein?</a:t>
            </a:r>
          </a:p>
          <a:p>
            <a:pPr marL="0" indent="0">
              <a:buNone/>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buNone/>
            </a:pPr>
            <a:r>
              <a:rPr kumimoji="0" lang="de-DE" sz="1800" b="1" i="0" u="none" strike="noStrike" kern="0" cap="none" spc="0" normalizeH="0" baseline="0" noProof="0" dirty="0">
                <a:ln w="6350">
                  <a:noFill/>
                </a:ln>
                <a:effectLst/>
                <a:uLnTx/>
                <a:uFillTx/>
                <a:latin typeface="Noto Sans" panose="020B0502040504020204"/>
              </a:rPr>
              <a:t>MR 311,5 (= The </a:t>
            </a:r>
            <a:r>
              <a:rPr kumimoji="0" lang="de-DE" sz="1800" b="1" i="0" u="none" strike="noStrike" kern="0" cap="none" spc="0" normalizeH="0" baseline="0" noProof="0" dirty="0" err="1">
                <a:ln w="6350">
                  <a:noFill/>
                </a:ln>
                <a:effectLst/>
                <a:uLnTx/>
                <a:uFillTx/>
                <a:latin typeface="Noto Sans" panose="020B0502040504020204"/>
              </a:rPr>
              <a:t>Remnant</a:t>
            </a:r>
            <a:r>
              <a:rPr kumimoji="0" lang="de-DE" sz="1800" b="1" i="0" u="none" strike="noStrike" kern="0" cap="none" spc="0" normalizeH="0" baseline="0" noProof="0" dirty="0">
                <a:ln w="6350">
                  <a:noFill/>
                </a:ln>
                <a:effectLst/>
                <a:uLnTx/>
                <a:uFillTx/>
                <a:latin typeface="Noto Sans" panose="020B0502040504020204"/>
              </a:rPr>
              <a:t> Church)</a:t>
            </a:r>
          </a:p>
          <a:p>
            <a:pPr marL="400050" lvl="1" indent="0" algn="just">
              <a:buNone/>
            </a:pPr>
            <a:r>
              <a:rPr kumimoji="0" lang="de-DE" sz="1800" b="0" i="0" u="none" strike="noStrike" kern="0" cap="none" spc="0" normalizeH="0" baseline="0" noProof="0" dirty="0">
                <a:ln w="6350">
                  <a:noFill/>
                </a:ln>
                <a:effectLst/>
                <a:uLnTx/>
                <a:uFillTx/>
                <a:latin typeface="Noto Sans" panose="020B0502040504020204"/>
              </a:rPr>
              <a:t>Gott führt ein Volk heraus. Er hat ein Volk erwählt, eine Kirche auf der Erde, die er zu </a:t>
            </a:r>
            <a:r>
              <a:rPr kumimoji="0" lang="de-DE" sz="1800" b="0" i="0" u="sng" strike="noStrike" kern="0" cap="none" spc="0" normalizeH="0" baseline="0" noProof="0" dirty="0">
                <a:ln w="6350">
                  <a:noFill/>
                </a:ln>
                <a:effectLst/>
                <a:uLnTx/>
                <a:uFillTx/>
                <a:latin typeface="Noto Sans" panose="020B0502040504020204"/>
              </a:rPr>
              <a:t>Bewahrern seines Gesetzes</a:t>
            </a:r>
            <a:r>
              <a:rPr kumimoji="0" lang="de-DE" sz="1800" b="0" i="0" u="none" strike="noStrike" kern="0" cap="none" spc="0" normalizeH="0" baseline="0" noProof="0" dirty="0">
                <a:ln w="6350">
                  <a:noFill/>
                </a:ln>
                <a:effectLst/>
                <a:uLnTx/>
                <a:uFillTx/>
                <a:latin typeface="Noto Sans" panose="020B0502040504020204"/>
              </a:rPr>
              <a:t> machte. Er hat ihnen ein heiliges Erbe und ewige Wahrheit anvertraut, um sie der Welt zu geben. Er wird sie </a:t>
            </a:r>
            <a:r>
              <a:rPr kumimoji="0" lang="de-DE" sz="1800" b="0" i="0" u="sng" strike="noStrike" kern="0" cap="none" spc="0" normalizeH="0" baseline="0" noProof="0" dirty="0">
                <a:ln w="6350">
                  <a:noFill/>
                </a:ln>
                <a:effectLst/>
                <a:uLnTx/>
                <a:uFillTx/>
                <a:latin typeface="Noto Sans" panose="020B0502040504020204"/>
              </a:rPr>
              <a:t>ermahnen und korrigieren</a:t>
            </a:r>
            <a:r>
              <a:rPr kumimoji="0" lang="de-DE" sz="1800" b="0" i="0" u="none" strike="noStrike" kern="0" cap="none" spc="0" normalizeH="0" baseline="0" noProof="0" dirty="0">
                <a:ln w="6350">
                  <a:noFill/>
                </a:ln>
                <a:effectLst/>
                <a:uLnTx/>
                <a:uFillTx/>
                <a:latin typeface="Noto Sans" panose="020B0502040504020204"/>
              </a:rPr>
              <a:t>. Die Botschaft an </a:t>
            </a:r>
            <a:r>
              <a:rPr kumimoji="0" lang="de-DE" sz="1800" b="0" i="0" u="sng" strike="noStrike" kern="0" cap="none" spc="0" normalizeH="0" baseline="0" noProof="0" dirty="0">
                <a:ln w="6350">
                  <a:noFill/>
                </a:ln>
                <a:effectLst/>
                <a:uLnTx/>
                <a:uFillTx/>
                <a:latin typeface="Noto Sans" panose="020B0502040504020204"/>
              </a:rPr>
              <a:t>Laodizea</a:t>
            </a:r>
            <a:r>
              <a:rPr kumimoji="0" lang="de-DE" sz="1800" b="0" i="0" u="none" strike="noStrike" kern="0" cap="none" spc="0" normalizeH="0" baseline="0" noProof="0" dirty="0">
                <a:ln w="6350">
                  <a:noFill/>
                </a:ln>
                <a:effectLst/>
                <a:uLnTx/>
                <a:uFillTx/>
                <a:latin typeface="Noto Sans" panose="020B0502040504020204"/>
              </a:rPr>
              <a:t> ist auf die Siebenten-Tags-Adventisten anwendbar, die großes Licht gehabt haben und nicht darin gewandelt sind. … </a:t>
            </a:r>
            <a:r>
              <a:rPr kumimoji="0" lang="de-DE" sz="1800" b="0" i="0" u="sng" strike="noStrike" kern="0" cap="none" spc="0" normalizeH="0" baseline="0" noProof="0" dirty="0">
                <a:ln w="6350">
                  <a:noFill/>
                </a:ln>
                <a:effectLst/>
                <a:uLnTx/>
                <a:uFillTx/>
                <a:latin typeface="Noto Sans" panose="020B0502040504020204"/>
              </a:rPr>
              <a:t>Die Botschaft, die Kirche der STA Babylon zu nennen</a:t>
            </a:r>
            <a:r>
              <a:rPr kumimoji="0" lang="de-DE" sz="1800" b="0" i="0" strike="noStrike" kern="0" cap="none" spc="0" normalizeH="0" baseline="0" noProof="0" dirty="0">
                <a:ln w="6350">
                  <a:noFill/>
                </a:ln>
                <a:effectLst/>
                <a:uLnTx/>
                <a:uFillTx/>
                <a:latin typeface="Noto Sans" panose="020B0502040504020204"/>
              </a:rPr>
              <a:t> und das Volk Gottes aus ihr herauszurufen, </a:t>
            </a:r>
            <a:r>
              <a:rPr kumimoji="0" lang="de-DE" sz="1800" b="0" i="0" u="sng" strike="noStrike" kern="0" cap="none" spc="0" normalizeH="0" baseline="0" noProof="0" dirty="0">
                <a:ln w="6350">
                  <a:noFill/>
                </a:ln>
                <a:effectLst/>
                <a:uLnTx/>
                <a:uFillTx/>
                <a:latin typeface="Noto Sans" panose="020B0502040504020204"/>
              </a:rPr>
              <a:t>kommt nicht von einem himmlischen Boten oder irgendeinem menschlichen Instrument, das vom Geist Gottes inspiriert wäre</a:t>
            </a:r>
            <a:r>
              <a:rPr kumimoji="0" lang="de-DE" sz="1800" b="0" i="0" u="none" strike="noStrike" kern="0" cap="none" spc="0" normalizeH="0" baseline="0" noProof="0" dirty="0">
                <a:ln w="6350">
                  <a:noFill/>
                </a:ln>
                <a:effectLst/>
                <a:uLnTx/>
                <a:uFillTx/>
                <a:latin typeface="Noto Sans" panose="020B0502040504020204"/>
              </a:rPr>
              <a:t>.</a:t>
            </a:r>
            <a:endParaRPr lang="de-DE" sz="1800" dirty="0">
              <a:latin typeface="Noto Sans" panose="020B0502040504020204"/>
            </a:endParaRPr>
          </a:p>
        </p:txBody>
      </p:sp>
    </p:spTree>
    <p:extLst>
      <p:ext uri="{BB962C8B-B14F-4D97-AF65-F5344CB8AC3E}">
        <p14:creationId xmlns:p14="http://schemas.microsoft.com/office/powerpoint/2010/main" val="3059421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Nachwort – Adventisten und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000" b="1" dirty="0">
                <a:latin typeface="Noto Sans" panose="020B0502040504020204"/>
              </a:rPr>
              <a:t>Kann die Kirche der STA (auch) Babylon sein?</a:t>
            </a:r>
          </a:p>
          <a:p>
            <a:pPr marL="0" indent="0">
              <a:buNone/>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TM 59</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Seid alle vorsichtig, keinen Ausruf gegen </a:t>
            </a:r>
            <a:r>
              <a:rPr kumimoji="0" lang="de-DE" sz="1800" b="0" i="0" u="sng" strike="noStrike" kern="0" cap="none" spc="0" normalizeH="0" baseline="0" noProof="0" dirty="0">
                <a:ln w="6350">
                  <a:noFill/>
                </a:ln>
                <a:effectLst/>
                <a:uLnTx/>
                <a:uFillTx/>
                <a:latin typeface="Noto Sans" panose="020B0502040504020204"/>
              </a:rPr>
              <a:t>das Volk </a:t>
            </a:r>
            <a:r>
              <a:rPr kumimoji="0" lang="de-DE" sz="1800" b="0" i="0" u="none" strike="noStrike" kern="0" cap="none" spc="0" normalizeH="0" baseline="0" noProof="0" dirty="0">
                <a:ln w="6350">
                  <a:noFill/>
                </a:ln>
                <a:effectLst/>
                <a:uLnTx/>
                <a:uFillTx/>
                <a:latin typeface="Noto Sans" panose="020B0502040504020204"/>
              </a:rPr>
              <a:t>zu machen, </a:t>
            </a:r>
            <a:r>
              <a:rPr kumimoji="0" lang="de-DE" sz="1800" b="0" i="0" u="sng" strike="noStrike" kern="0" cap="none" spc="0" normalizeH="0" baseline="0" noProof="0" dirty="0">
                <a:ln w="6350">
                  <a:noFill/>
                </a:ln>
                <a:effectLst/>
                <a:uLnTx/>
                <a:uFillTx/>
                <a:latin typeface="Noto Sans" panose="020B0502040504020204"/>
              </a:rPr>
              <a:t>das die Beschreibung des Volks der Übrigen erfüllt</a:t>
            </a:r>
            <a:r>
              <a:rPr kumimoji="0" lang="de-DE" sz="1800" b="0" i="0" u="none" strike="noStrike" kern="0" cap="none" spc="0" normalizeH="0" baseline="0" noProof="0" dirty="0">
                <a:ln w="6350">
                  <a:noFill/>
                </a:ln>
                <a:effectLst/>
                <a:uLnTx/>
                <a:uFillTx/>
                <a:latin typeface="Noto Sans" panose="020B0502040504020204"/>
              </a:rPr>
              <a:t>, die die </a:t>
            </a:r>
            <a:r>
              <a:rPr kumimoji="0" lang="de-DE" sz="1800" b="0" i="0" u="sng" strike="noStrike" kern="0" cap="none" spc="0" normalizeH="0" baseline="0" noProof="0" dirty="0">
                <a:ln w="6350">
                  <a:noFill/>
                </a:ln>
                <a:effectLst/>
                <a:uLnTx/>
                <a:uFillTx/>
                <a:latin typeface="Noto Sans" panose="020B0502040504020204"/>
              </a:rPr>
              <a:t>Gebote Gottes </a:t>
            </a:r>
            <a:r>
              <a:rPr kumimoji="0" lang="de-DE" sz="1800" b="0" i="0" u="none" strike="noStrike" kern="0" cap="none" spc="0" normalizeH="0" baseline="0" noProof="0" dirty="0">
                <a:ln w="6350">
                  <a:noFill/>
                </a:ln>
                <a:effectLst/>
                <a:uLnTx/>
                <a:uFillTx/>
                <a:latin typeface="Noto Sans" panose="020B0502040504020204"/>
              </a:rPr>
              <a:t>halten und den </a:t>
            </a:r>
            <a:r>
              <a:rPr kumimoji="0" lang="de-DE" sz="1800" b="0" i="0" u="sng" strike="noStrike" kern="0" cap="none" spc="0" normalizeH="0" baseline="0" noProof="0" dirty="0">
                <a:ln w="6350">
                  <a:noFill/>
                </a:ln>
                <a:effectLst/>
                <a:uLnTx/>
                <a:uFillTx/>
                <a:latin typeface="Noto Sans" panose="020B0502040504020204"/>
              </a:rPr>
              <a:t>Glauben Jesu </a:t>
            </a:r>
            <a:r>
              <a:rPr kumimoji="0" lang="de-DE" sz="1800" b="0" i="0" u="none" strike="noStrike" kern="0" cap="none" spc="0" normalizeH="0" baseline="0" noProof="0" dirty="0">
                <a:ln w="6350">
                  <a:noFill/>
                </a:ln>
                <a:effectLst/>
                <a:uLnTx/>
                <a:uFillTx/>
                <a:latin typeface="Noto Sans" panose="020B0502040504020204"/>
              </a:rPr>
              <a:t>haben. … Gott hat ein bestimmtes Volk, eine Kirche auf Erden, die vor allen anderen und über allen steht im Lehren der Wahrheit und der Verteidigung des Gesetzes Gottes. … Mein Bruder, wenn du lehrst, dass die Kirche der STA Babylon ist, dann liegst du </a:t>
            </a:r>
            <a:r>
              <a:rPr kumimoji="0" lang="de-DE" sz="1800" b="0" i="0" u="sng" strike="noStrike" kern="0" cap="none" spc="0" normalizeH="0" baseline="0" noProof="0" dirty="0">
                <a:ln w="6350">
                  <a:noFill/>
                </a:ln>
                <a:effectLst/>
                <a:uLnTx/>
                <a:uFillTx/>
                <a:latin typeface="Noto Sans" panose="020B0502040504020204"/>
              </a:rPr>
              <a:t>falsch</a:t>
            </a:r>
            <a:r>
              <a:rPr kumimoji="0" lang="de-DE" sz="1800" b="0" i="0" u="none" strike="noStrike" kern="0" cap="none" spc="0" normalizeH="0" baseline="0" noProof="0" dirty="0">
                <a:ln w="6350">
                  <a:noFill/>
                </a:ln>
                <a:effectLst/>
                <a:uLnTx/>
                <a:uFillTx/>
                <a:latin typeface="Noto Sans" panose="020B0502040504020204"/>
              </a:rPr>
              <a:t>.</a:t>
            </a:r>
          </a:p>
          <a:p>
            <a:pPr marL="400050" lvl="1" indent="0" algn="just">
              <a:spcBef>
                <a:spcPts val="0"/>
              </a:spcBef>
              <a:buNone/>
              <a:defRPr/>
            </a:pPr>
            <a:endParaRPr lang="de-DE" sz="1800" kern="0" dirty="0">
              <a:ln w="6350">
                <a:noFill/>
              </a:ln>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CKB 42</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Ich [Willi White] sagte ihr, wie Mutter die Erfahrung der Gemeinde der Übrigen einschätzte und dass sie ausdrücklich erklärte, </a:t>
            </a:r>
            <a:r>
              <a:rPr kumimoji="0" lang="de-DE" sz="1800" b="0" i="0" u="sng" strike="noStrike" kern="0" cap="none" spc="0" normalizeH="0" baseline="0" noProof="0" dirty="0">
                <a:ln w="6350">
                  <a:noFill/>
                </a:ln>
                <a:effectLst/>
                <a:uLnTx/>
                <a:uFillTx/>
                <a:latin typeface="Noto Sans" panose="020B0502040504020204"/>
              </a:rPr>
              <a:t>Gott würde es niemals zulassen</a:t>
            </a:r>
            <a:r>
              <a:rPr kumimoji="0" lang="de-DE" sz="1800" b="0" i="0" u="none" strike="noStrike" kern="0" cap="none" spc="0" normalizeH="0" baseline="0" noProof="0" dirty="0">
                <a:ln w="6350">
                  <a:noFill/>
                </a:ln>
                <a:effectLst/>
                <a:uLnTx/>
                <a:uFillTx/>
                <a:latin typeface="Noto Sans" panose="020B0502040504020204"/>
              </a:rPr>
              <a:t>, dass diese Glaubensgemeinschaft </a:t>
            </a:r>
            <a:r>
              <a:rPr kumimoji="0" lang="de-DE" sz="1800" b="0" i="0" u="sng" strike="noStrike" kern="0" cap="none" spc="0" normalizeH="0" baseline="0" noProof="0" dirty="0">
                <a:ln w="6350">
                  <a:noFill/>
                </a:ln>
                <a:effectLst/>
                <a:uLnTx/>
                <a:uFillTx/>
                <a:latin typeface="Noto Sans" panose="020B0502040504020204"/>
              </a:rPr>
              <a:t>so völlig abfallen </a:t>
            </a:r>
            <a:r>
              <a:rPr kumimoji="0" lang="de-DE" sz="1800" b="0" i="0" u="none" strike="noStrike" kern="0" cap="none" spc="0" normalizeH="0" baseline="0" noProof="0" dirty="0">
                <a:ln w="6350">
                  <a:noFill/>
                </a:ln>
                <a:effectLst/>
                <a:uLnTx/>
                <a:uFillTx/>
                <a:latin typeface="Noto Sans" panose="020B0502040504020204"/>
              </a:rPr>
              <a:t>würde, </a:t>
            </a:r>
            <a:r>
              <a:rPr kumimoji="0" lang="de-DE" sz="1800" b="0" i="0" u="sng" strike="noStrike" kern="0" cap="none" spc="0" normalizeH="0" baseline="0" noProof="0" dirty="0">
                <a:ln w="6350">
                  <a:noFill/>
                </a:ln>
                <a:effectLst/>
                <a:uLnTx/>
                <a:uFillTx/>
                <a:latin typeface="Noto Sans" panose="020B0502040504020204"/>
              </a:rPr>
              <a:t>dass daraus eine andere Gemeinde hervorginge</a:t>
            </a:r>
            <a:r>
              <a:rPr kumimoji="0" lang="de-DE" sz="1800" b="0" i="0" strike="noStrike" kern="0" cap="none" spc="0" normalizeH="0" baseline="0" noProof="0" dirty="0">
                <a:ln w="6350">
                  <a:noFill/>
                </a:ln>
                <a:effectLst/>
                <a:uLnTx/>
                <a:uFillTx/>
                <a:latin typeface="Noto Sans" panose="020B0502040504020204"/>
              </a:rPr>
              <a:t>.</a:t>
            </a:r>
          </a:p>
        </p:txBody>
      </p:sp>
    </p:spTree>
    <p:extLst>
      <p:ext uri="{BB962C8B-B14F-4D97-AF65-F5344CB8AC3E}">
        <p14:creationId xmlns:p14="http://schemas.microsoft.com/office/powerpoint/2010/main" val="3506910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Nachwort – Adventisten und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000" b="1" dirty="0">
                <a:latin typeface="Noto Sans" panose="020B0502040504020204"/>
              </a:rPr>
              <a:t>Kann die Kirche der STA (auch) Babylon sein?</a:t>
            </a:r>
          </a:p>
          <a:p>
            <a:pPr marL="0" indent="0">
              <a:buNone/>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buNone/>
            </a:pPr>
            <a:r>
              <a:rPr kumimoji="0" lang="de-DE" sz="1800" b="1" i="0" u="none" strike="noStrike" kern="0" cap="none" spc="0" normalizeH="0" baseline="0" noProof="0" dirty="0">
                <a:ln w="6350">
                  <a:noFill/>
                </a:ln>
                <a:effectLst/>
                <a:uLnTx/>
                <a:uFillTx/>
                <a:latin typeface="Noto Sans" panose="020B0502040504020204"/>
              </a:rPr>
              <a:t>TM 45.49</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Hat Gott keine lebendige Gemeinde? Er hat eine Gemeinde, aber es ist die kämpfende Gemeinde, nicht die siegreiche Gemeinde. Wir bedauern, dass es unzulängliche Glieder gibt, dass </a:t>
            </a:r>
            <a:r>
              <a:rPr kumimoji="0" lang="de-DE" sz="1800" b="0" i="0" u="sng" strike="noStrike" kern="0" cap="none" spc="0" normalizeH="0" baseline="0" noProof="0" dirty="0">
                <a:ln w="6350">
                  <a:noFill/>
                </a:ln>
                <a:effectLst/>
                <a:uLnTx/>
                <a:uFillTx/>
                <a:latin typeface="Noto Sans" panose="020B0502040504020204"/>
              </a:rPr>
              <a:t>Unkraut unter dem Weizen</a:t>
            </a:r>
            <a:r>
              <a:rPr kumimoji="0" lang="de-DE" sz="1800" b="0" i="0" u="none" strike="noStrike" kern="0" cap="none" spc="0" normalizeH="0" baseline="0" noProof="0" dirty="0">
                <a:ln w="6350">
                  <a:noFill/>
                </a:ln>
                <a:effectLst/>
                <a:uLnTx/>
                <a:uFillTx/>
                <a:latin typeface="Noto Sans" panose="020B0502040504020204"/>
              </a:rPr>
              <a:t> wächst ... Obwohl es Böses in der Gemeinde gibt und bis ans Ende der Welt geben wird, soll die Gemeinde in diesen letzten Tagen das Licht der Welt sein ...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Die Gemeinde, schwach und unvollkommen wie sie ist, hat Tadel, Warnung und Rat nötig; und doch ist sie das einzige Ziel auf Erden, dem </a:t>
            </a:r>
            <a:r>
              <a:rPr kumimoji="0" lang="de-DE" sz="1800" b="0" i="0" u="sng" strike="noStrike" kern="0" cap="none" spc="0" normalizeH="0" baseline="0" noProof="0" dirty="0">
                <a:ln w="6350">
                  <a:noFill/>
                </a:ln>
                <a:effectLst/>
                <a:uLnTx/>
                <a:uFillTx/>
                <a:latin typeface="Noto Sans" panose="020B0502040504020204"/>
              </a:rPr>
              <a:t>Christus höchste Aufmerksamkeit schenkt</a:t>
            </a:r>
            <a:r>
              <a:rPr kumimoji="0" lang="de-DE" sz="1800" b="0" i="0" u="none" strike="noStrike" kern="0" cap="none" spc="0" normalizeH="0" baseline="0" noProof="0" dirty="0">
                <a:ln w="6350">
                  <a:noFill/>
                </a:ln>
                <a:effectLst/>
                <a:uLnTx/>
                <a:uFillTx/>
                <a:latin typeface="Noto Sans" panose="020B0502040504020204"/>
              </a:rPr>
              <a:t>.</a:t>
            </a:r>
          </a:p>
        </p:txBody>
      </p:sp>
    </p:spTree>
    <p:extLst>
      <p:ext uri="{BB962C8B-B14F-4D97-AF65-F5344CB8AC3E}">
        <p14:creationId xmlns:p14="http://schemas.microsoft.com/office/powerpoint/2010/main" val="1045673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Nachwort – Adventisten und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000" b="1" dirty="0">
                <a:latin typeface="Noto Sans" panose="020B0502040504020204"/>
              </a:rPr>
              <a:t>Kann die Kirche der STA (auch) Babylon sein?</a:t>
            </a:r>
          </a:p>
          <a:p>
            <a:pPr marL="0" indent="0">
              <a:buNone/>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buNone/>
            </a:pPr>
            <a:r>
              <a:rPr kumimoji="0" lang="de-DE" sz="1800" b="1" i="0" u="none" strike="noStrike" kern="0" cap="none" spc="0" normalizeH="0" baseline="0" noProof="0" dirty="0">
                <a:ln w="6350">
                  <a:noFill/>
                </a:ln>
                <a:effectLst/>
                <a:uLnTx/>
                <a:uFillTx/>
                <a:latin typeface="Noto Sans" panose="020B0502040504020204"/>
              </a:rPr>
              <a:t>2SM 380 (=CKB 129) </a:t>
            </a:r>
          </a:p>
          <a:p>
            <a:pPr marL="400050" lvl="1" indent="0" algn="just">
              <a:buNone/>
            </a:pPr>
            <a:r>
              <a:rPr kumimoji="0" lang="de-DE" sz="1800" b="0" i="0" u="none" strike="noStrike" kern="0" cap="none" spc="0" normalizeH="0" baseline="0" noProof="0" dirty="0">
                <a:ln w="6350">
                  <a:noFill/>
                </a:ln>
                <a:effectLst/>
                <a:uLnTx/>
                <a:uFillTx/>
                <a:latin typeface="Noto Sans" panose="020B0502040504020204"/>
              </a:rPr>
              <a:t>Es mag aussehen, als ob die Gemeinde fallen würde, aber das wird sie nicht. </a:t>
            </a:r>
            <a:r>
              <a:rPr kumimoji="0" lang="de-DE" sz="1800" b="0" i="0" u="sng" strike="noStrike" kern="0" cap="none" spc="0" normalizeH="0" baseline="0" noProof="0" dirty="0">
                <a:ln w="6350">
                  <a:noFill/>
                </a:ln>
                <a:effectLst/>
                <a:uLnTx/>
                <a:uFillTx/>
                <a:latin typeface="Noto Sans" panose="020B0502040504020204"/>
              </a:rPr>
              <a:t>Sie bleibt bestehen</a:t>
            </a:r>
            <a:r>
              <a:rPr kumimoji="0" lang="de-DE" sz="1800" b="0" i="0" u="none" strike="noStrike" kern="0" cap="none" spc="0" normalizeH="0" baseline="0" noProof="0" dirty="0">
                <a:ln w="6350">
                  <a:noFill/>
                </a:ln>
                <a:effectLst/>
                <a:uLnTx/>
                <a:uFillTx/>
                <a:latin typeface="Noto Sans" panose="020B0502040504020204"/>
              </a:rPr>
              <a:t>, während die Sünder in Zion ausgesiebt werden – die Spreu wird vom kostbaren Weizen getrennt. Das ist eine schreckliche Zerreißprobe, aber dennoch muss sie stattfinden.</a:t>
            </a:r>
          </a:p>
          <a:p>
            <a:pPr marL="400050" lvl="1" indent="0" algn="just">
              <a:buNone/>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buNone/>
            </a:pPr>
            <a:r>
              <a:rPr kumimoji="0" lang="de-DE" sz="1800" b="1" i="0" u="none" strike="noStrike" kern="0" cap="none" spc="0" normalizeH="0" baseline="0" noProof="0" dirty="0">
                <a:ln w="6350">
                  <a:noFill/>
                </a:ln>
                <a:effectLst/>
                <a:uLnTx/>
                <a:uFillTx/>
                <a:latin typeface="Noto Sans" panose="020B0502040504020204"/>
              </a:rPr>
              <a:t>2SM 390 (=CKB 39)</a:t>
            </a:r>
          </a:p>
          <a:p>
            <a:pPr marL="400050" lvl="1" indent="0" algn="just">
              <a:buNone/>
            </a:pPr>
            <a:r>
              <a:rPr lang="de-DE" sz="1800" dirty="0">
                <a:effectLst/>
                <a:ea typeface="Noto Sans" panose="020B0502040504020204" pitchFamily="34" charset="0"/>
                <a:cs typeface="Noto Sans" panose="020B0502040504020204" pitchFamily="34" charset="0"/>
              </a:rPr>
              <a:t>Es gibt keinen Grund zu zweifeln oder zu befürchten, dass das Werk nicht erfolgreich sein wird. </a:t>
            </a:r>
            <a:r>
              <a:rPr lang="de-DE" sz="1800" u="sng" dirty="0">
                <a:effectLst/>
                <a:ea typeface="Noto Sans" panose="020B0502040504020204" pitchFamily="34" charset="0"/>
                <a:cs typeface="Noto Sans" panose="020B0502040504020204" pitchFamily="34" charset="0"/>
              </a:rPr>
              <a:t>Gott steht an der Spitze des Werkes und er wird alles recht ordnen</a:t>
            </a:r>
            <a:r>
              <a:rPr lang="de-DE" sz="1800" dirty="0">
                <a:effectLst/>
                <a:ea typeface="Noto Sans" panose="020B0502040504020204" pitchFamily="34" charset="0"/>
                <a:cs typeface="Noto Sans" panose="020B0502040504020204" pitchFamily="34" charset="0"/>
              </a:rPr>
              <a:t>. Wenn Angelegenheiten an der Spitze des Werkes korrigiert werden müssen, wird sich Gott darum kümmern und alle Fehler berichtigen. Lasst uns darauf vertrauen, dass Gott das edle Schiff, das das Volk Gottes trägt, sicher in den Hafen steuern wird.</a:t>
            </a:r>
            <a:endParaRPr kumimoji="0" lang="de-DE" sz="1800" b="0" i="0" u="none" strike="noStrike" kern="0" cap="none" spc="0" normalizeH="0" baseline="0" noProof="0" dirty="0">
              <a:ln w="6350">
                <a:noFill/>
              </a:ln>
              <a:effectLst/>
              <a:uLnTx/>
              <a:uFillTx/>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2738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indent="0">
              <a:buNone/>
            </a:pPr>
            <a:r>
              <a:rPr lang="de-DE" sz="2400" b="1" dirty="0"/>
              <a:t>Ökumenischer Rat der Kirchen (ÖRK)</a:t>
            </a:r>
          </a:p>
          <a:p>
            <a:pPr marL="136525" indent="0">
              <a:buNone/>
            </a:pPr>
            <a:endParaRPr lang="de-DE" sz="1800" b="1" dirty="0"/>
          </a:p>
          <a:p>
            <a:pPr marL="536575" indent="0">
              <a:buNone/>
            </a:pPr>
            <a:r>
              <a:rPr lang="de-DE" sz="1800" b="1" dirty="0"/>
              <a:t>Theologische Voraussetzungen für die Mitgliedschaft</a:t>
            </a:r>
          </a:p>
          <a:p>
            <a:pPr marL="536575" indent="0">
              <a:buNone/>
            </a:pPr>
            <a:endParaRPr lang="de-DE" sz="1800" b="1" dirty="0"/>
          </a:p>
          <a:p>
            <a:pPr marL="1296988" lvl="2" indent="-360363">
              <a:buFont typeface="Wingdings" panose="05000000000000000000" pitchFamily="2" charset="2"/>
              <a:buChar char="Ø"/>
            </a:pPr>
            <a:r>
              <a:rPr lang="de-DE" sz="1800" dirty="0"/>
              <a:t>Glaube an die Dreieinigkeit</a:t>
            </a:r>
          </a:p>
          <a:p>
            <a:pPr marL="1296988" lvl="2" indent="-360363">
              <a:buFont typeface="Wingdings" panose="05000000000000000000" pitchFamily="2" charset="2"/>
              <a:buChar char="Ø"/>
            </a:pPr>
            <a:r>
              <a:rPr lang="de-DE" sz="1800" dirty="0"/>
              <a:t>Verkündigung des Evangeliums</a:t>
            </a:r>
          </a:p>
          <a:p>
            <a:pPr marL="1296988" lvl="2" indent="-360363">
              <a:buFont typeface="Wingdings" panose="05000000000000000000" pitchFamily="2" charset="2"/>
              <a:buChar char="Ø"/>
            </a:pPr>
            <a:r>
              <a:rPr lang="de-DE" sz="1800" dirty="0"/>
              <a:t>Feier der Sakramente (gemäß der eigenen Lehre)</a:t>
            </a:r>
          </a:p>
          <a:p>
            <a:pPr marL="1296988" lvl="2" indent="-360363">
              <a:buFont typeface="Wingdings" panose="05000000000000000000" pitchFamily="2" charset="2"/>
              <a:buChar char="Ø"/>
            </a:pPr>
            <a:r>
              <a:rPr lang="de-DE" sz="1800" dirty="0"/>
              <a:t>Taufe „im Namen des Vaters, des Sohnes und des Heiligen Geistes“ und Erstreben der gegenseitigen Anerkennung der Taufe (Glaubens- und Säuglingstaufe)</a:t>
            </a:r>
          </a:p>
          <a:p>
            <a:pPr marL="1296988" lvl="2" indent="-360363">
              <a:buFont typeface="Wingdings" panose="05000000000000000000" pitchFamily="2" charset="2"/>
              <a:buChar char="Ø"/>
            </a:pPr>
            <a:r>
              <a:rPr lang="de-DE" sz="1800" dirty="0"/>
              <a:t>Anerkennen, dass Jesus und Heiliger Geist auch außerhalb der eigenen Kirche wirken</a:t>
            </a:r>
          </a:p>
          <a:p>
            <a:pPr marL="1296988" lvl="2" indent="-360363">
              <a:buFont typeface="Wingdings" panose="05000000000000000000" pitchFamily="2" charset="2"/>
              <a:buChar char="Ø"/>
            </a:pPr>
            <a:r>
              <a:rPr lang="de-DE" sz="1800" dirty="0"/>
              <a:t>Anerkennen, dass auch die anderen Mitgliedskirchen „Elemente der wahren Kirche“ enthalten, obgleich sie vllt. nicht als „Kirchen im wahren und vollen Sinne des Wortes“ betrachtet werden</a:t>
            </a:r>
          </a:p>
          <a:p>
            <a:pPr marL="1296988" lvl="2" indent="-360363">
              <a:buFont typeface="Wingdings" panose="05000000000000000000" pitchFamily="2" charset="2"/>
              <a:buChar char="Ø"/>
            </a:pPr>
            <a:endParaRPr lang="de-DE" sz="1800" dirty="0"/>
          </a:p>
        </p:txBody>
      </p:sp>
    </p:spTree>
    <p:extLst>
      <p:ext uri="{BB962C8B-B14F-4D97-AF65-F5344CB8AC3E}">
        <p14:creationId xmlns:p14="http://schemas.microsoft.com/office/powerpoint/2010/main" val="376038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0" marR="0" lvl="0" indent="0" algn="l" defTabSz="914400" rtl="0" eaLnBrk="1" fontAlgn="auto" latinLnBrk="0" hangingPunct="1">
              <a:spcBef>
                <a:spcPts val="432"/>
              </a:spcBef>
              <a:spcAft>
                <a:spcPts val="0"/>
              </a:spcAft>
              <a:buClrTx/>
              <a:buSzTx/>
              <a:buFontTx/>
              <a:buNone/>
              <a:tabLst/>
              <a:defRPr/>
            </a:pPr>
            <a:endParaRPr kumimoji="0" lang="de-DE" sz="1000" b="1" u="none" strike="noStrike" kern="0" cap="none" spc="0" normalizeH="0" baseline="0" noProof="0" dirty="0">
              <a:ln w="6350">
                <a:noFill/>
              </a:ln>
              <a:effectLst/>
              <a:uLnTx/>
              <a:uFillTx/>
              <a:latin typeface="Noto Sans" panose="020B0502040504020204"/>
            </a:endParaRPr>
          </a:p>
          <a:p>
            <a:pPr marL="457200" marR="0" lvl="1" indent="0" algn="l" defTabSz="914400" rtl="0" eaLnBrk="1" fontAlgn="auto" latinLnBrk="0" hangingPunct="1">
              <a:spcBef>
                <a:spcPts val="432"/>
              </a:spcBef>
              <a:spcAft>
                <a:spcPts val="0"/>
              </a:spcAft>
              <a:buClrTx/>
              <a:buSzTx/>
              <a:buNone/>
              <a:tabLst/>
              <a:defRPr/>
            </a:pPr>
            <a:r>
              <a:rPr lang="de-DE" sz="1800" kern="0" dirty="0">
                <a:ln w="6350">
                  <a:noFill/>
                </a:ln>
                <a:latin typeface="Noto Sans" panose="020B0502040504020204"/>
                <a:sym typeface="Wingdings" panose="05000000000000000000" pitchFamily="2" charset="2"/>
              </a:rPr>
              <a:t> </a:t>
            </a:r>
            <a:r>
              <a:rPr lang="de-DE" sz="1800" kern="0" dirty="0">
                <a:ln w="6350">
                  <a:noFill/>
                </a:ln>
                <a:latin typeface="Noto Sans" panose="020B0502040504020204"/>
              </a:rPr>
              <a:t>Ökumenische Öffnung erst mit dem 2. Vatikanum </a:t>
            </a:r>
            <a:r>
              <a:rPr kumimoji="0" lang="de-DE" sz="1800" b="0" u="none" strike="noStrike" kern="0" cap="none" spc="0" normalizeH="0" baseline="0" noProof="0" dirty="0">
                <a:ln w="6350">
                  <a:noFill/>
                </a:ln>
                <a:effectLst/>
                <a:uLnTx/>
                <a:uFillTx/>
                <a:latin typeface="Noto Sans" panose="020B0502040504020204"/>
              </a:rPr>
              <a:t>(1962-65) – vorher stark ablehnend!</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57200" marR="0" lvl="1" indent="0" algn="l" defTabSz="914400" rtl="0" eaLnBrk="1" fontAlgn="auto" latinLnBrk="0" hangingPunct="1">
              <a:spcBef>
                <a:spcPts val="432"/>
              </a:spcBef>
              <a:spcAft>
                <a:spcPts val="0"/>
              </a:spcAft>
              <a:buClrTx/>
              <a:buSzTx/>
              <a:buNone/>
              <a:tabLst/>
              <a:defRPr/>
            </a:pPr>
            <a:r>
              <a:rPr lang="de-DE" sz="1800" b="1" dirty="0">
                <a:effectLst/>
                <a:latin typeface="Noto Sans" panose="020B0502040504020204"/>
                <a:ea typeface="Calibri" panose="020F0502020204030204" pitchFamily="34" charset="0"/>
                <a:cs typeface="Times New Roman" panose="02020603050405020304" pitchFamily="18" charset="0"/>
              </a:rPr>
              <a:t>Papst Benedikt XV (1914-22)</a:t>
            </a:r>
          </a:p>
          <a:p>
            <a:pPr lvl="2">
              <a:spcBef>
                <a:spcPts val="432"/>
              </a:spcBef>
              <a:buFont typeface="Wingdings" panose="05000000000000000000" pitchFamily="2" charset="2"/>
              <a:buChar char="Ø"/>
              <a:defRPr/>
            </a:pPr>
            <a:r>
              <a:rPr lang="de-DE" sz="1800" dirty="0">
                <a:latin typeface="Noto Sans" panose="020B0502040504020204"/>
                <a:ea typeface="Calibri" panose="020F0502020204030204" pitchFamily="34" charset="0"/>
                <a:cs typeface="Times New Roman" panose="02020603050405020304" pitchFamily="18" charset="0"/>
              </a:rPr>
              <a:t>Freundliche, aber bestimmte Ablehnung ökumenischer Konsultationen</a:t>
            </a:r>
          </a:p>
          <a:p>
            <a:pPr lvl="2">
              <a:spcBef>
                <a:spcPts val="432"/>
              </a:spcBef>
              <a:buFont typeface="Wingdings" panose="05000000000000000000" pitchFamily="2" charset="2"/>
              <a:buChar char="Ø"/>
              <a:defRPr/>
            </a:pPr>
            <a:r>
              <a:rPr lang="de-DE" sz="1800" dirty="0">
                <a:latin typeface="Noto Sans" panose="020B0502040504020204"/>
                <a:ea typeface="Calibri" panose="020F0502020204030204" pitchFamily="34" charset="0"/>
                <a:cs typeface="Times New Roman" panose="02020603050405020304" pitchFamily="18" charset="0"/>
              </a:rPr>
              <a:t>Katholiken können den Protestanten nicht entgegenkommen; Protestanten müssen zur RKK umkehren, insbes. zum Papst als Oberhirte der Christenheit</a:t>
            </a:r>
          </a:p>
          <a:p>
            <a:pPr lvl="2">
              <a:spcBef>
                <a:spcPts val="432"/>
              </a:spcBef>
              <a:buFont typeface="Wingdings" panose="05000000000000000000" pitchFamily="2" charset="2"/>
              <a:buChar char="Ø"/>
              <a:defRPr/>
            </a:pPr>
            <a:r>
              <a:rPr lang="de-DE" sz="1800" dirty="0">
                <a:effectLst/>
                <a:latin typeface="Noto Sans" panose="020B0502040504020204"/>
                <a:ea typeface="Calibri" panose="020F0502020204030204" pitchFamily="34" charset="0"/>
                <a:cs typeface="Times New Roman" panose="02020603050405020304" pitchFamily="18" charset="0"/>
              </a:rPr>
              <a:t>Er hoffte, dass sie „das Licht sehen und mit dem sichtbaren Haupt der Kirche wiedervereinigt werden, von dem sie mit offenen Armen empfangen werden“</a:t>
            </a:r>
          </a:p>
        </p:txBody>
      </p:sp>
    </p:spTree>
    <p:extLst>
      <p:ext uri="{BB962C8B-B14F-4D97-AF65-F5344CB8AC3E}">
        <p14:creationId xmlns:p14="http://schemas.microsoft.com/office/powerpoint/2010/main" val="266220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57200" marR="0" lvl="1" indent="0" algn="l" defTabSz="914400" rtl="0" eaLnBrk="1" fontAlgn="auto" latinLnBrk="0" hangingPunct="1">
              <a:spcBef>
                <a:spcPts val="432"/>
              </a:spcBef>
              <a:spcAft>
                <a:spcPts val="0"/>
              </a:spcAft>
              <a:buClrTx/>
              <a:buSzTx/>
              <a:buNone/>
              <a:tabLst/>
              <a:defRPr/>
            </a:pPr>
            <a:r>
              <a:rPr lang="de-DE" sz="1800" b="1" dirty="0">
                <a:effectLst/>
                <a:latin typeface="Noto Sans" panose="020B0502040504020204"/>
                <a:ea typeface="Calibri" panose="020F0502020204030204" pitchFamily="34" charset="0"/>
                <a:cs typeface="Times New Roman" panose="02020603050405020304" pitchFamily="18" charset="0"/>
              </a:rPr>
              <a:t>Papst Pius XI (1922-39): </a:t>
            </a:r>
            <a:r>
              <a:rPr kumimoji="0" lang="de-DE" sz="1800" b="1" u="none" strike="noStrike" kern="0" cap="none" spc="0" normalizeH="0" baseline="0" noProof="0" dirty="0">
                <a:ln w="6350">
                  <a:noFill/>
                </a:ln>
                <a:effectLst/>
                <a:uLnTx/>
                <a:uFillTx/>
                <a:latin typeface="Noto Sans" panose="020B0502040504020204"/>
              </a:rPr>
              <a:t>Enzyklika </a:t>
            </a:r>
            <a:r>
              <a:rPr kumimoji="0" lang="de-DE" sz="1800" b="1" i="1" u="none" strike="noStrike" kern="0" cap="none" spc="0" normalizeH="0" baseline="0" noProof="0" dirty="0" err="1">
                <a:ln w="6350">
                  <a:noFill/>
                </a:ln>
                <a:effectLst/>
                <a:uLnTx/>
                <a:uFillTx/>
                <a:latin typeface="Noto Sans" panose="020B0502040504020204"/>
              </a:rPr>
              <a:t>Mortalium</a:t>
            </a:r>
            <a:r>
              <a:rPr kumimoji="0" lang="de-DE" sz="1800" b="1" i="1" u="none" strike="noStrike" kern="0" cap="none" spc="0" normalizeH="0" baseline="0" noProof="0" dirty="0">
                <a:ln w="6350">
                  <a:noFill/>
                </a:ln>
                <a:effectLst/>
                <a:uLnTx/>
                <a:uFillTx/>
                <a:latin typeface="Noto Sans" panose="020B0502040504020204"/>
              </a:rPr>
              <a:t> Animos – Über die Förderung der wahren Einheit im Glauben</a:t>
            </a:r>
            <a:r>
              <a:rPr kumimoji="0" lang="de-DE" sz="1800" b="1" u="none" strike="noStrike" kern="0" cap="none" spc="0" normalizeH="0" baseline="0" noProof="0" dirty="0">
                <a:ln w="6350">
                  <a:noFill/>
                </a:ln>
                <a:effectLst/>
                <a:uLnTx/>
                <a:uFillTx/>
                <a:latin typeface="Noto Sans" panose="020B0502040504020204"/>
              </a:rPr>
              <a:t> (1928)</a:t>
            </a:r>
            <a:endParaRPr lang="de-DE" sz="1800" b="1" dirty="0">
              <a:effectLst/>
              <a:latin typeface="Noto Sans" panose="020B0502040504020204"/>
              <a:ea typeface="Calibri" panose="020F0502020204030204" pitchFamily="34" charset="0"/>
              <a:cs typeface="Times New Roman" panose="02020603050405020304" pitchFamily="18" charset="0"/>
            </a:endParaRPr>
          </a:p>
          <a:p>
            <a:pPr lvl="2">
              <a:spcBef>
                <a:spcPts val="432"/>
              </a:spcBef>
              <a:buFont typeface="Wingdings" panose="05000000000000000000" pitchFamily="2" charset="2"/>
              <a:buChar char="Ø"/>
              <a:defRPr/>
            </a:pPr>
            <a:endParaRPr lang="de-DE" sz="1000" dirty="0">
              <a:latin typeface="Noto Sans" panose="020B0502040504020204"/>
              <a:ea typeface="Calibri" panose="020F0502020204030204" pitchFamily="34" charset="0"/>
              <a:cs typeface="Times New Roman" panose="02020603050405020304" pitchFamily="18" charset="0"/>
            </a:endParaRPr>
          </a:p>
          <a:p>
            <a:pPr lvl="2">
              <a:spcBef>
                <a:spcPts val="432"/>
              </a:spcBef>
              <a:buFont typeface="Wingdings" panose="05000000000000000000" pitchFamily="2" charset="2"/>
              <a:buChar char="Ø"/>
              <a:defRPr/>
            </a:pPr>
            <a:r>
              <a:rPr lang="de-DE" sz="1800" dirty="0">
                <a:latin typeface="Noto Sans" panose="020B0502040504020204"/>
                <a:ea typeface="Calibri" panose="020F0502020204030204" pitchFamily="34" charset="0"/>
                <a:cs typeface="Times New Roman" panose="02020603050405020304" pitchFamily="18" charset="0"/>
              </a:rPr>
              <a:t>Strenges Verbot für jeden Katholiken, an ökumenischen Treffen teilzunehmen</a:t>
            </a:r>
          </a:p>
          <a:p>
            <a:pPr lvl="2">
              <a:spcBef>
                <a:spcPts val="432"/>
              </a:spcBef>
              <a:buFont typeface="Wingdings" panose="05000000000000000000" pitchFamily="2" charset="2"/>
              <a:buChar char="Ø"/>
              <a:defRPr/>
            </a:pPr>
            <a:r>
              <a:rPr lang="de-DE" sz="1800" dirty="0">
                <a:latin typeface="Noto Sans" panose="020B0502040504020204"/>
                <a:ea typeface="Calibri" panose="020F0502020204030204" pitchFamily="34" charset="0"/>
                <a:cs typeface="Times New Roman" panose="02020603050405020304" pitchFamily="18" charset="0"/>
              </a:rPr>
              <a:t>Nähmen sie daran teil, „so würden sie einer falschen christlichen Religion, die von der einen Kirche Christi grundverschieden ist, Geltung verschaffen“ (§8)</a:t>
            </a:r>
          </a:p>
          <a:p>
            <a:pPr marL="914400" marR="0" lvl="2" indent="0" algn="l" defTabSz="914400" rtl="0" eaLnBrk="1" fontAlgn="auto" latinLnBrk="0" hangingPunct="1">
              <a:spcBef>
                <a:spcPts val="432"/>
              </a:spcBef>
              <a:spcAft>
                <a:spcPts val="0"/>
              </a:spcAft>
              <a:buClrTx/>
              <a:buSzTx/>
              <a:buNone/>
              <a:tabLst/>
              <a:defRPr/>
            </a:pPr>
            <a:endParaRPr kumimoji="0" lang="de-DE" sz="10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914400" marR="0" lvl="2" indent="0" algn="just" defTabSz="914400" rtl="0" eaLnBrk="1" fontAlgn="auto" latinLnBrk="0" hangingPunct="1">
              <a:spcBef>
                <a:spcPts val="432"/>
              </a:spcBef>
              <a:spcAft>
                <a:spcPts val="0"/>
              </a:spcAft>
              <a:buClrTx/>
              <a:buSzTx/>
              <a:buNone/>
              <a:tabLst/>
              <a:defRPr/>
            </a:pPr>
            <a:r>
              <a:rPr kumimoji="0" lang="de-DE" sz="1800" b="1"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10-11: </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Es gibt nämlich keinen anderen Weg, die Vereinigung aller Christen herbeizuführen, als den, die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Rückkehr aller getrennten Brüder zur einen wahren Kirche Christi</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zu fördern, von der sie sich ja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einst unseligerweise getrennt</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haben. … In dieser Kirche Christi kann niemand sein und niemand bleiben, der nicht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die Autorität und die Vollmacht Petri</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und seiner rechtmäßigen Nachfolger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anerkennt und gehorsam annimmt</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38825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672464"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57200" marR="0" lvl="1" indent="0" algn="l" defTabSz="914400" rtl="0" eaLnBrk="1" fontAlgn="auto" latinLnBrk="0" hangingPunct="1">
              <a:spcBef>
                <a:spcPts val="432"/>
              </a:spcBef>
              <a:spcAft>
                <a:spcPts val="0"/>
              </a:spcAft>
              <a:buClrTx/>
              <a:buSzTx/>
              <a:buNone/>
              <a:tabLst/>
              <a:defRPr/>
            </a:pPr>
            <a:r>
              <a:rPr lang="de-DE" sz="1800" b="1" dirty="0">
                <a:effectLst/>
                <a:latin typeface="Noto Sans" panose="020B0502040504020204"/>
                <a:ea typeface="Calibri" panose="020F0502020204030204" pitchFamily="34" charset="0"/>
                <a:cs typeface="Times New Roman" panose="02020603050405020304" pitchFamily="18" charset="0"/>
              </a:rPr>
              <a:t>Papst Pius XI (1922-39): </a:t>
            </a:r>
            <a:r>
              <a:rPr kumimoji="0" lang="de-DE" sz="1800" b="1" u="none" strike="noStrike" kern="0" cap="none" spc="0" normalizeH="0" baseline="0" noProof="0" dirty="0">
                <a:ln w="6350">
                  <a:noFill/>
                </a:ln>
                <a:effectLst/>
                <a:uLnTx/>
                <a:uFillTx/>
                <a:latin typeface="Noto Sans" panose="020B0502040504020204"/>
              </a:rPr>
              <a:t>Enzyklika </a:t>
            </a:r>
            <a:r>
              <a:rPr kumimoji="0" lang="de-DE" sz="1800" b="1" i="1" u="none" strike="noStrike" kern="0" cap="none" spc="0" normalizeH="0" baseline="0" noProof="0" dirty="0" err="1">
                <a:ln w="6350">
                  <a:noFill/>
                </a:ln>
                <a:effectLst/>
                <a:uLnTx/>
                <a:uFillTx/>
                <a:latin typeface="Noto Sans" panose="020B0502040504020204"/>
              </a:rPr>
              <a:t>Mortalium</a:t>
            </a:r>
            <a:r>
              <a:rPr kumimoji="0" lang="de-DE" sz="1800" b="1" i="1" u="none" strike="noStrike" kern="0" cap="none" spc="0" normalizeH="0" baseline="0" noProof="0" dirty="0">
                <a:ln w="6350">
                  <a:noFill/>
                </a:ln>
                <a:effectLst/>
                <a:uLnTx/>
                <a:uFillTx/>
                <a:latin typeface="Noto Sans" panose="020B0502040504020204"/>
              </a:rPr>
              <a:t> Animos </a:t>
            </a:r>
            <a:r>
              <a:rPr kumimoji="0" lang="de-DE" sz="1800" b="1" u="none" strike="noStrike" kern="0" cap="none" spc="0" normalizeH="0" baseline="0" noProof="0" dirty="0">
                <a:ln w="6350">
                  <a:noFill/>
                </a:ln>
                <a:effectLst/>
                <a:uLnTx/>
                <a:uFillTx/>
                <a:latin typeface="Noto Sans" panose="020B0502040504020204"/>
              </a:rPr>
              <a:t>– </a:t>
            </a:r>
            <a:r>
              <a:rPr kumimoji="0" lang="de-DE" sz="1800" b="1" i="1" u="none" strike="noStrike" kern="0" cap="none" spc="0" normalizeH="0" baseline="0" noProof="0" dirty="0">
                <a:ln w="6350">
                  <a:noFill/>
                </a:ln>
                <a:effectLst/>
                <a:uLnTx/>
                <a:uFillTx/>
                <a:latin typeface="Noto Sans" panose="020B0502040504020204"/>
              </a:rPr>
              <a:t>Über die Förderung der wahren Einheit im Glauben </a:t>
            </a:r>
            <a:r>
              <a:rPr kumimoji="0" lang="de-DE" sz="1800" b="1" u="none" strike="noStrike" kern="0" cap="none" spc="0" normalizeH="0" baseline="0" noProof="0" dirty="0">
                <a:ln w="6350">
                  <a:noFill/>
                </a:ln>
                <a:effectLst/>
                <a:uLnTx/>
                <a:uFillTx/>
                <a:latin typeface="Noto Sans" panose="020B0502040504020204"/>
              </a:rPr>
              <a:t>(1928)</a:t>
            </a:r>
            <a:endParaRPr lang="de-DE" sz="1800" b="1" dirty="0">
              <a:effectLst/>
              <a:latin typeface="Noto Sans" panose="020B0502040504020204"/>
              <a:ea typeface="Calibri" panose="020F0502020204030204" pitchFamily="34" charset="0"/>
              <a:cs typeface="Times New Roman" panose="02020603050405020304" pitchFamily="18" charset="0"/>
            </a:endParaRPr>
          </a:p>
          <a:p>
            <a:pPr marL="914400" marR="0" lvl="2" indent="0" algn="l" defTabSz="914400" rtl="0" eaLnBrk="1" fontAlgn="auto" latinLnBrk="0" hangingPunct="1">
              <a:spcBef>
                <a:spcPts val="432"/>
              </a:spcBef>
              <a:spcAft>
                <a:spcPts val="0"/>
              </a:spcAft>
              <a:buClrTx/>
              <a:buSzTx/>
              <a:buNone/>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914400" marR="0" lvl="2" indent="0" algn="just" defTabSz="914400" rtl="0" eaLnBrk="1" fontAlgn="auto" latinLnBrk="0" hangingPunct="1">
              <a:spcBef>
                <a:spcPts val="432"/>
              </a:spcBef>
              <a:spcAft>
                <a:spcPts val="0"/>
              </a:spcAft>
              <a:buClrTx/>
              <a:buSzTx/>
              <a:buNone/>
              <a:tabLst/>
              <a:defRPr/>
            </a:pPr>
            <a:r>
              <a:rPr kumimoji="0" lang="de-DE" sz="1800" b="1"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11-12: </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Wenn sie sich, wie sie sagen, mit Uns und den Unsrigen vereinen wollen, warum beeilen sie sich dann nicht, wieder zur Kirche zu kommen … </a:t>
            </a:r>
            <a:r>
              <a:rPr kumimoji="0" lang="de-DE" sz="180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Nur ... die katholische Kirche hat die wahre Gottesverehrung bewahrt</a:t>
            </a:r>
            <a:r>
              <a:rPr kumimoji="0" lang="de-DE" sz="180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Sie ist der </a:t>
            </a:r>
            <a:r>
              <a:rPr kumimoji="0" lang="de-DE" sz="180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Quell der Wahrheit</a:t>
            </a:r>
            <a:r>
              <a:rPr kumimoji="0" lang="de-DE" sz="180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die Wohnung des Glaubens, der Tempel Gottes …</a:t>
            </a:r>
          </a:p>
          <a:p>
            <a:pPr marL="914400" marR="0" lvl="2" indent="0" algn="just" defTabSz="914400" rtl="0" eaLnBrk="1" fontAlgn="auto" latinLnBrk="0" hangingPunct="1">
              <a:spcBef>
                <a:spcPts val="432"/>
              </a:spcBef>
              <a:spcAft>
                <a:spcPts val="0"/>
              </a:spcAft>
              <a:buClrTx/>
              <a:buSzTx/>
              <a:buNone/>
              <a:tabLst/>
              <a:defRPr/>
            </a:pP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Zum Apostolischen Stuhle also, der in dieser Stadt aufgerichtet ist, welche die Apostelfürsten Petrus und Paulus mit ihrem Blute geweiht haben, zu diesem Sitze, der „die Wurzel und der Mutterschoß der katholischen Kirche“ ist, mögen die getrennten Söhne kommen, nicht in der Absicht und Hoffnung, die Kirche des lebendigen Gottes, die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Säule und Grundfeste der Wahrheit</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werde die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Reinheit ihres Glaubens</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aufgeben und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Irrtümer dulden und zulassen</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 sondern im Gegenteil, </a:t>
            </a:r>
            <a:r>
              <a:rPr kumimoji="0" lang="de-DE" sz="1800" b="0" i="0" u="sng"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um sich ihrem Lehramt und ihrer Führung zu überlassen</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13271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57200" marR="0" lvl="1" indent="0" algn="l" defTabSz="914400" rtl="0" eaLnBrk="1" fontAlgn="auto" latinLnBrk="0" hangingPunct="1">
              <a:spcBef>
                <a:spcPts val="432"/>
              </a:spcBef>
              <a:spcAft>
                <a:spcPts val="0"/>
              </a:spcAft>
              <a:buClrTx/>
              <a:buSzTx/>
              <a:buNone/>
              <a:tabLst/>
              <a:defRPr/>
            </a:pPr>
            <a:r>
              <a:rPr lang="de-DE" sz="1800" b="1" dirty="0">
                <a:effectLst/>
                <a:latin typeface="Noto Sans" panose="020B0502040504020204"/>
                <a:ea typeface="Calibri" panose="020F0502020204030204" pitchFamily="34" charset="0"/>
                <a:cs typeface="Times New Roman" panose="02020603050405020304" pitchFamily="18" charset="0"/>
              </a:rPr>
              <a:t>Papst Pius XII (1939-58)</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Folgt der strengen Linie seines Vorgängers</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lang="de-DE" sz="1800" dirty="0">
                <a:solidFill>
                  <a:srgbClr val="000000"/>
                </a:solidFill>
                <a:latin typeface="Noto Sans" panose="020B0502040504020204"/>
                <a:ea typeface="Calibri" panose="020F0502020204030204" pitchFamily="34" charset="0"/>
                <a:cs typeface="Times New Roman" panose="02020603050405020304" pitchFamily="18" charset="0"/>
              </a:rPr>
              <a:t>Nicht einmal die inoffizielle Beobachtung der Gründung des ÖRK 1948 war erlaubt</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Der Wiederaufbau nach dem Zweiten Weltkrieg (1939-45) forderte und förderte mehr gesellschaftlichen Zusammenhalt, die RKK lässt nun Gespräche mit anderen Kirchen zu</a:t>
            </a:r>
          </a:p>
          <a:p>
            <a:pPr marL="914400" marR="0" lvl="2" indent="0" algn="l" defTabSz="914400" rtl="0" eaLnBrk="1" fontAlgn="auto" latinLnBrk="0" hangingPunct="1">
              <a:spcBef>
                <a:spcPts val="432"/>
              </a:spcBef>
              <a:spcAft>
                <a:spcPts val="0"/>
              </a:spcAft>
              <a:buClrTx/>
              <a:buSzTx/>
              <a:buNone/>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914400" marR="0" lvl="2" indent="0" algn="just" defTabSz="914400" rtl="0" eaLnBrk="1" fontAlgn="auto" latinLnBrk="0" hangingPunct="1">
              <a:spcBef>
                <a:spcPts val="432"/>
              </a:spcBef>
              <a:spcAft>
                <a:spcPts val="0"/>
              </a:spcAft>
              <a:buClrTx/>
              <a:buSzTx/>
              <a:buNone/>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369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und Ökumene</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l" defTabSz="914400" rtl="0" eaLnBrk="1" fontAlgn="auto" latinLnBrk="0" hangingPunct="1">
              <a:spcBef>
                <a:spcPts val="432"/>
              </a:spcBef>
              <a:spcAft>
                <a:spcPts val="0"/>
              </a:spcAft>
              <a:buClrTx/>
              <a:buSzTx/>
              <a:buFontTx/>
              <a:buNone/>
              <a:tabLst/>
              <a:defRPr/>
            </a:pPr>
            <a:r>
              <a:rPr kumimoji="0" lang="de-DE" sz="2200" b="1" u="none" strike="noStrike" kern="0" cap="none" spc="0" normalizeH="0" baseline="0" noProof="0" dirty="0">
                <a:ln w="6350">
                  <a:noFill/>
                </a:ln>
                <a:effectLst/>
                <a:uLnTx/>
                <a:uFillTx/>
                <a:latin typeface="Noto Sans" panose="020B0502040504020204"/>
              </a:rPr>
              <a:t>Römisch-Katholische Kirche und Ökumene</a:t>
            </a:r>
          </a:p>
          <a:p>
            <a:pPr marL="457200" marR="0" lvl="1" indent="0" algn="l" defTabSz="914400" rtl="0" eaLnBrk="1" fontAlgn="auto" latinLnBrk="0" hangingPunct="1">
              <a:spcBef>
                <a:spcPts val="432"/>
              </a:spcBef>
              <a:spcAft>
                <a:spcPts val="0"/>
              </a:spcAft>
              <a:buClrTx/>
              <a:buSzTx/>
              <a:buNone/>
              <a:tabLst/>
              <a:defRPr/>
            </a:pPr>
            <a:endParaRPr lang="de-DE" sz="1800" b="1" dirty="0">
              <a:effectLst/>
              <a:latin typeface="Noto Sans" panose="020B0502040504020204"/>
              <a:ea typeface="Calibri" panose="020F0502020204030204" pitchFamily="34" charset="0"/>
              <a:cs typeface="Times New Roman" panose="02020603050405020304" pitchFamily="18" charset="0"/>
            </a:endParaRPr>
          </a:p>
          <a:p>
            <a:pPr marL="457200" marR="0" lvl="1" indent="0" algn="l" defTabSz="914400" rtl="0" eaLnBrk="1" fontAlgn="auto" latinLnBrk="0" hangingPunct="1">
              <a:spcBef>
                <a:spcPts val="432"/>
              </a:spcBef>
              <a:spcAft>
                <a:spcPts val="0"/>
              </a:spcAft>
              <a:buClrTx/>
              <a:buSzTx/>
              <a:buNone/>
              <a:tabLst/>
              <a:defRPr/>
            </a:pPr>
            <a:r>
              <a:rPr lang="fi-FI" sz="1800" b="1" dirty="0">
                <a:effectLst/>
                <a:latin typeface="Noto Sans" panose="020B0502040504020204"/>
                <a:ea typeface="Calibri" panose="020F0502020204030204" pitchFamily="34" charset="0"/>
                <a:cs typeface="Times New Roman" panose="02020603050405020304" pitchFamily="18" charset="0"/>
              </a:rPr>
              <a:t>Papst Johannes XXIII (1958-63) </a:t>
            </a:r>
            <a:endParaRPr lang="de-DE" sz="1800" b="1" dirty="0">
              <a:effectLst/>
              <a:latin typeface="Noto Sans" panose="020B0502040504020204"/>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Reformist, bes. bzgl. der bisherigen Haltung zur Ökumene</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lang="de-DE" sz="1800" dirty="0">
                <a:solidFill>
                  <a:srgbClr val="000000"/>
                </a:solidFill>
                <a:latin typeface="Noto Sans" panose="020B0502040504020204"/>
                <a:ea typeface="Calibri" panose="020F0502020204030204" pitchFamily="34" charset="0"/>
                <a:cs typeface="Times New Roman" panose="02020603050405020304" pitchFamily="18" charset="0"/>
              </a:rPr>
              <a:t>Installiert das </a:t>
            </a:r>
            <a:r>
              <a:rPr lang="de-DE" sz="1800" i="1" dirty="0">
                <a:solidFill>
                  <a:srgbClr val="000000"/>
                </a:solidFill>
                <a:latin typeface="Noto Sans" panose="020B0502040504020204"/>
                <a:ea typeface="Calibri" panose="020F0502020204030204" pitchFamily="34" charset="0"/>
                <a:cs typeface="Times New Roman" panose="02020603050405020304" pitchFamily="18" charset="0"/>
              </a:rPr>
              <a:t>Sekretariat zur Förderung der christlichen Einheit</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lang="de-DE" sz="1800" dirty="0">
                <a:solidFill>
                  <a:srgbClr val="000000"/>
                </a:solidFill>
                <a:latin typeface="Noto Sans" panose="020B0502040504020204"/>
                <a:ea typeface="Calibri" panose="020F0502020204030204" pitchFamily="34" charset="0"/>
                <a:cs typeface="Times New Roman" panose="02020603050405020304" pitchFamily="18" charset="0"/>
              </a:rPr>
              <a:t>Entsendet Beobachter zum ÖRK</a:t>
            </a:r>
          </a:p>
          <a:p>
            <a:pPr marL="1143000" marR="0" lvl="2" indent="-228600" algn="l" defTabSz="914400" rtl="0" eaLnBrk="1" fontAlgn="auto" latinLnBrk="0" hangingPunct="1">
              <a:spcBef>
                <a:spcPts val="432"/>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Berief das </a:t>
            </a:r>
            <a:r>
              <a:rPr kumimoji="0" lang="de-DE" sz="1800" b="0" i="1"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Zweite Vatikanische Konzil (1962-65) </a:t>
            </a:r>
            <a:r>
              <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rPr>
              <a:t>ein – radikale Öffnung zur Ökumene</a:t>
            </a:r>
          </a:p>
          <a:p>
            <a:pPr marL="914400" marR="0" lvl="2" indent="0" algn="l" defTabSz="914400" rtl="0" eaLnBrk="1" fontAlgn="auto" latinLnBrk="0" hangingPunct="1">
              <a:spcBef>
                <a:spcPts val="432"/>
              </a:spcBef>
              <a:spcAft>
                <a:spcPts val="0"/>
              </a:spcAft>
              <a:buClrTx/>
              <a:buSzTx/>
              <a:buNone/>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a:p>
            <a:pPr marL="914400" marR="0" lvl="2" indent="0" algn="just" defTabSz="914400" rtl="0" eaLnBrk="1" fontAlgn="auto" latinLnBrk="0" hangingPunct="1">
              <a:spcBef>
                <a:spcPts val="432"/>
              </a:spcBef>
              <a:spcAft>
                <a:spcPts val="0"/>
              </a:spcAft>
              <a:buClrTx/>
              <a:buSzTx/>
              <a:buNone/>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10214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
  <a:themeElements>
    <a:clrScheme name="STA">
      <a:dk1>
        <a:srgbClr val="FFFFFF"/>
      </a:dk1>
      <a:lt1>
        <a:srgbClr val="000000"/>
      </a:lt1>
      <a:dk2>
        <a:srgbClr val="4B207F"/>
      </a:dk2>
      <a:lt2>
        <a:srgbClr val="7F2649"/>
      </a:lt2>
      <a:accent1>
        <a:srgbClr val="E36520"/>
      </a:accent1>
      <a:accent2>
        <a:srgbClr val="448220"/>
      </a:accent2>
      <a:accent3>
        <a:srgbClr val="3E8391"/>
      </a:accent3>
      <a:accent4>
        <a:srgbClr val="003E67"/>
      </a:accent4>
      <a:accent5>
        <a:srgbClr val="4D7549"/>
      </a:accent5>
      <a:accent6>
        <a:srgbClr val="FFA92C"/>
      </a:accent6>
      <a:hlink>
        <a:srgbClr val="00A3DA"/>
      </a:hlink>
      <a:folHlink>
        <a:srgbClr val="006B8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3895</Words>
  <Application>Microsoft Office PowerPoint</Application>
  <PresentationFormat>Breitbild</PresentationFormat>
  <Paragraphs>287</Paragraphs>
  <Slides>33</Slides>
  <Notes>0</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33</vt:i4>
      </vt:variant>
    </vt:vector>
  </HeadingPairs>
  <TitlesOfParts>
    <vt:vector size="42" baseType="lpstr">
      <vt:lpstr>Arial</vt:lpstr>
      <vt:lpstr>Calibri</vt:lpstr>
      <vt:lpstr>Calibri Light</vt:lpstr>
      <vt:lpstr>Lucida Sans</vt:lpstr>
      <vt:lpstr>Noto Sans</vt:lpstr>
      <vt:lpstr>Noto Serif</vt:lpstr>
      <vt:lpstr>Wingdings</vt:lpstr>
      <vt:lpstr>Office</vt:lpstr>
      <vt:lpstr>STA</vt:lpstr>
      <vt:lpstr>Adventgemeinde  in der Bedrängnis</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Babylon und Ökumene</vt:lpstr>
      <vt:lpstr>NACHWORT –  ADVENTISTEN UND BABYLON</vt:lpstr>
      <vt:lpstr>Nachwort – Adventisten und Babylon</vt:lpstr>
      <vt:lpstr>Nachwort – Adventisten und Babylon</vt:lpstr>
      <vt:lpstr>Nachwort – Adventisten und Babylon</vt:lpstr>
      <vt:lpstr>Nachwort – Adventisten und Babylon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Adventgemeinde  in der Bedrängnis</dc:title>
  <dc:creator>René Gehring</dc:creator>
  <cp:lastModifiedBy>René Gehring</cp:lastModifiedBy>
  <cp:revision>4</cp:revision>
  <dcterms:created xsi:type="dcterms:W3CDTF">2022-11-21T12:43:54Z</dcterms:created>
  <dcterms:modified xsi:type="dcterms:W3CDTF">2022-11-24T11:58:14Z</dcterms:modified>
</cp:coreProperties>
</file>